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4" r:id="rId29"/>
    <p:sldId id="285" r:id="rId30"/>
    <p:sldId id="287" r:id="rId31"/>
    <p:sldId id="286" r:id="rId32"/>
    <p:sldId id="288" r:id="rId33"/>
    <p:sldId id="291" r:id="rId34"/>
    <p:sldId id="289" r:id="rId35"/>
    <p:sldId id="290" r:id="rId36"/>
    <p:sldId id="292" r:id="rId37"/>
    <p:sldId id="293" r:id="rId38"/>
    <p:sldId id="294" r:id="rId39"/>
    <p:sldId id="296" r:id="rId40"/>
    <p:sldId id="297" r:id="rId41"/>
    <p:sldId id="298" r:id="rId42"/>
    <p:sldId id="299" r:id="rId43"/>
    <p:sldId id="300" r:id="rId44"/>
    <p:sldId id="301" r:id="rId45"/>
    <p:sldId id="302" r:id="rId46"/>
    <p:sldId id="303" r:id="rId47"/>
    <p:sldId id="304" r:id="rId48"/>
    <p:sldId id="305" r:id="rId49"/>
    <p:sldId id="306" r:id="rId50"/>
    <p:sldId id="308" r:id="rId51"/>
    <p:sldId id="309" r:id="rId52"/>
    <p:sldId id="311" r:id="rId53"/>
    <p:sldId id="313" r:id="rId54"/>
    <p:sldId id="312" r:id="rId55"/>
    <p:sldId id="314" r:id="rId56"/>
    <p:sldId id="315" r:id="rId57"/>
    <p:sldId id="316"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4660"/>
  </p:normalViewPr>
  <p:slideViewPr>
    <p:cSldViewPr>
      <p:cViewPr varScale="1">
        <p:scale>
          <a:sx n="55" d="100"/>
          <a:sy n="55" d="100"/>
        </p:scale>
        <p:origin x="-1704"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C656FC-8366-448D-8E33-2760B9036F3F}"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F77F1-F963-419C-B770-B665C2CC89CB}" type="slidenum">
              <a:rPr lang="en-US" smtClean="0"/>
              <a:t>‹#›</a:t>
            </a:fld>
            <a:endParaRPr lang="en-US"/>
          </a:p>
        </p:txBody>
      </p:sp>
    </p:spTree>
    <p:extLst>
      <p:ext uri="{BB962C8B-B14F-4D97-AF65-F5344CB8AC3E}">
        <p14:creationId xmlns:p14="http://schemas.microsoft.com/office/powerpoint/2010/main" val="1358651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56FC-8366-448D-8E33-2760B9036F3F}"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F77F1-F963-419C-B770-B665C2CC89CB}" type="slidenum">
              <a:rPr lang="en-US" smtClean="0"/>
              <a:t>‹#›</a:t>
            </a:fld>
            <a:endParaRPr lang="en-US"/>
          </a:p>
        </p:txBody>
      </p:sp>
    </p:spTree>
    <p:extLst>
      <p:ext uri="{BB962C8B-B14F-4D97-AF65-F5344CB8AC3E}">
        <p14:creationId xmlns:p14="http://schemas.microsoft.com/office/powerpoint/2010/main" val="1064900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56FC-8366-448D-8E33-2760B9036F3F}"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F77F1-F963-419C-B770-B665C2CC89CB}" type="slidenum">
              <a:rPr lang="en-US" smtClean="0"/>
              <a:t>‹#›</a:t>
            </a:fld>
            <a:endParaRPr lang="en-US"/>
          </a:p>
        </p:txBody>
      </p:sp>
    </p:spTree>
    <p:extLst>
      <p:ext uri="{BB962C8B-B14F-4D97-AF65-F5344CB8AC3E}">
        <p14:creationId xmlns:p14="http://schemas.microsoft.com/office/powerpoint/2010/main" val="77002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56FC-8366-448D-8E33-2760B9036F3F}"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F77F1-F963-419C-B770-B665C2CC89CB}" type="slidenum">
              <a:rPr lang="en-US" smtClean="0"/>
              <a:t>‹#›</a:t>
            </a:fld>
            <a:endParaRPr lang="en-US"/>
          </a:p>
        </p:txBody>
      </p:sp>
    </p:spTree>
    <p:extLst>
      <p:ext uri="{BB962C8B-B14F-4D97-AF65-F5344CB8AC3E}">
        <p14:creationId xmlns:p14="http://schemas.microsoft.com/office/powerpoint/2010/main" val="926232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C656FC-8366-448D-8E33-2760B9036F3F}"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F77F1-F963-419C-B770-B665C2CC89CB}" type="slidenum">
              <a:rPr lang="en-US" smtClean="0"/>
              <a:t>‹#›</a:t>
            </a:fld>
            <a:endParaRPr lang="en-US"/>
          </a:p>
        </p:txBody>
      </p:sp>
    </p:spTree>
    <p:extLst>
      <p:ext uri="{BB962C8B-B14F-4D97-AF65-F5344CB8AC3E}">
        <p14:creationId xmlns:p14="http://schemas.microsoft.com/office/powerpoint/2010/main" val="160756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C656FC-8366-448D-8E33-2760B9036F3F}"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F77F1-F963-419C-B770-B665C2CC89CB}" type="slidenum">
              <a:rPr lang="en-US" smtClean="0"/>
              <a:t>‹#›</a:t>
            </a:fld>
            <a:endParaRPr lang="en-US"/>
          </a:p>
        </p:txBody>
      </p:sp>
    </p:spTree>
    <p:extLst>
      <p:ext uri="{BB962C8B-B14F-4D97-AF65-F5344CB8AC3E}">
        <p14:creationId xmlns:p14="http://schemas.microsoft.com/office/powerpoint/2010/main" val="336145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C656FC-8366-448D-8E33-2760B9036F3F}"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F77F1-F963-419C-B770-B665C2CC89CB}" type="slidenum">
              <a:rPr lang="en-US" smtClean="0"/>
              <a:t>‹#›</a:t>
            </a:fld>
            <a:endParaRPr lang="en-US"/>
          </a:p>
        </p:txBody>
      </p:sp>
    </p:spTree>
    <p:extLst>
      <p:ext uri="{BB962C8B-B14F-4D97-AF65-F5344CB8AC3E}">
        <p14:creationId xmlns:p14="http://schemas.microsoft.com/office/powerpoint/2010/main" val="1074841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C656FC-8366-448D-8E33-2760B9036F3F}"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F77F1-F963-419C-B770-B665C2CC89CB}" type="slidenum">
              <a:rPr lang="en-US" smtClean="0"/>
              <a:t>‹#›</a:t>
            </a:fld>
            <a:endParaRPr lang="en-US"/>
          </a:p>
        </p:txBody>
      </p:sp>
    </p:spTree>
    <p:extLst>
      <p:ext uri="{BB962C8B-B14F-4D97-AF65-F5344CB8AC3E}">
        <p14:creationId xmlns:p14="http://schemas.microsoft.com/office/powerpoint/2010/main" val="3039471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656FC-8366-448D-8E33-2760B9036F3F}"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5F77F1-F963-419C-B770-B665C2CC89CB}" type="slidenum">
              <a:rPr lang="en-US" smtClean="0"/>
              <a:t>‹#›</a:t>
            </a:fld>
            <a:endParaRPr lang="en-US"/>
          </a:p>
        </p:txBody>
      </p:sp>
    </p:spTree>
    <p:extLst>
      <p:ext uri="{BB962C8B-B14F-4D97-AF65-F5344CB8AC3E}">
        <p14:creationId xmlns:p14="http://schemas.microsoft.com/office/powerpoint/2010/main" val="102943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656FC-8366-448D-8E33-2760B9036F3F}"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F77F1-F963-419C-B770-B665C2CC89CB}" type="slidenum">
              <a:rPr lang="en-US" smtClean="0"/>
              <a:t>‹#›</a:t>
            </a:fld>
            <a:endParaRPr lang="en-US"/>
          </a:p>
        </p:txBody>
      </p:sp>
    </p:spTree>
    <p:extLst>
      <p:ext uri="{BB962C8B-B14F-4D97-AF65-F5344CB8AC3E}">
        <p14:creationId xmlns:p14="http://schemas.microsoft.com/office/powerpoint/2010/main" val="3589158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656FC-8366-448D-8E33-2760B9036F3F}"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F77F1-F963-419C-B770-B665C2CC89CB}" type="slidenum">
              <a:rPr lang="en-US" smtClean="0"/>
              <a:t>‹#›</a:t>
            </a:fld>
            <a:endParaRPr lang="en-US"/>
          </a:p>
        </p:txBody>
      </p:sp>
    </p:spTree>
    <p:extLst>
      <p:ext uri="{BB962C8B-B14F-4D97-AF65-F5344CB8AC3E}">
        <p14:creationId xmlns:p14="http://schemas.microsoft.com/office/powerpoint/2010/main" val="677034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656FC-8366-448D-8E33-2760B9036F3F}" type="datetimeFigureOut">
              <a:rPr lang="en-US" smtClean="0"/>
              <a:t>12/9/2024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5F77F1-F963-419C-B770-B665C2CC89CB}" type="slidenum">
              <a:rPr lang="en-US" smtClean="0"/>
              <a:t>‹#›</a:t>
            </a:fld>
            <a:endParaRPr lang="en-US"/>
          </a:p>
        </p:txBody>
      </p:sp>
    </p:spTree>
    <p:extLst>
      <p:ext uri="{BB962C8B-B14F-4D97-AF65-F5344CB8AC3E}">
        <p14:creationId xmlns:p14="http://schemas.microsoft.com/office/powerpoint/2010/main" val="1161596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jpg"/></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2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71.jpg"/></Relationships>

</file>

<file path=ppt/slides/_rels/slide2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2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87.jpg"/></Relationships>

</file>

<file path=ppt/slides/_rels/slide3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3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3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 Id="rId4" Type="http://schemas.openxmlformats.org/officeDocument/2006/relationships/image" Target="../media/image101.jpg"/></Relationships>

</file>

<file path=ppt/slides/_rels/slide3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2.xml"/><Relationship Id="rId5" Type="http://schemas.openxmlformats.org/officeDocument/2006/relationships/image" Target="../media/image107.jpg"/><Relationship Id="rId4" Type="http://schemas.openxmlformats.org/officeDocument/2006/relationships/image" Target="../media/image106.jpg"/></Relationships>

</file>

<file path=ppt/slides/_rels/slide4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2.xml"/><Relationship Id="rId4" Type="http://schemas.openxmlformats.org/officeDocument/2006/relationships/image" Target="../media/image114.jpg"/></Relationships>

</file>

<file path=ppt/slides/_rels/slide4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2.xml"/><Relationship Id="rId4" Type="http://schemas.openxmlformats.org/officeDocument/2006/relationships/image" Target="../media/image117.jpg"/></Relationships>

</file>

<file path=ppt/slides/_rels/slide4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2.xml"/><Relationship Id="rId5" Type="http://schemas.openxmlformats.org/officeDocument/2006/relationships/image" Target="../media/image121.jpg"/><Relationship Id="rId4" Type="http://schemas.openxmlformats.org/officeDocument/2006/relationships/image" Target="../media/image120.jpg"/></Relationships>

</file>

<file path=ppt/slides/_rels/slide4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2.xml"/><Relationship Id="rId4" Type="http://schemas.openxmlformats.org/officeDocument/2006/relationships/image" Target="../media/image124.jpg"/></Relationships>

</file>

<file path=ppt/slides/_rels/slide4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2.xml"/><Relationship Id="rId4" Type="http://schemas.openxmlformats.org/officeDocument/2006/relationships/image" Target="../media/image127.jpg"/></Relationships>

</file>

<file path=ppt/slides/_rels/slide48.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2.xml"/><Relationship Id="rId4" Type="http://schemas.openxmlformats.org/officeDocument/2006/relationships/image" Target="../media/image132.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2.xml"/><Relationship Id="rId5" Type="http://schemas.openxmlformats.org/officeDocument/2006/relationships/image" Target="../media/image138.jpg"/><Relationship Id="rId4" Type="http://schemas.openxmlformats.org/officeDocument/2006/relationships/image" Target="../media/image137.jpg"/></Relationships>

</file>

<file path=ppt/slides/_rels/slide5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2.xml"/><Relationship Id="rId5" Type="http://schemas.openxmlformats.org/officeDocument/2006/relationships/image" Target="../media/image142.jpg"/><Relationship Id="rId4" Type="http://schemas.openxmlformats.org/officeDocument/2006/relationships/image" Target="../media/image141.jp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6.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5.png"/><Relationship Id="rId5" Type="http://schemas.openxmlformats.org/officeDocument/2006/relationships/image" Target="../media/image144.jpg"/><Relationship Id="rId4" Type="http://schemas.openxmlformats.org/officeDocument/2006/relationships/image" Target="../media/image143.jpg"/></Relationships>

</file>

<file path=ppt/slides/_rels/slide54.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g"/><Relationship Id="rId1" Type="http://schemas.openxmlformats.org/officeDocument/2006/relationships/slideLayout" Target="../slideLayouts/slideLayout2.xml"/><Relationship Id="rId4" Type="http://schemas.openxmlformats.org/officeDocument/2006/relationships/image" Target="../media/image149.jpg"/></Relationships>

</file>

<file path=ppt/slides/_rels/slide55.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2.xml"/><Relationship Id="rId5" Type="http://schemas.openxmlformats.org/officeDocument/2006/relationships/image" Target="../media/image154.jpg"/><Relationship Id="rId4" Type="http://schemas.openxmlformats.org/officeDocument/2006/relationships/image" Target="../media/image153.jpg"/></Relationships>

</file>

<file path=ppt/slides/_rels/slide57.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dirty="0" smtClean="0"/>
              <a:t>On Sumatra</a:t>
            </a:r>
            <a:endParaRPr lang="en-US" dirty="0"/>
          </a:p>
        </p:txBody>
      </p:sp>
      <p:sp>
        <p:nvSpPr>
          <p:cNvPr id="3" name="Subtitle 2"/>
          <p:cNvSpPr>
            <a:spLocks noGrp="1"/>
          </p:cNvSpPr>
          <p:nvPr>
            <p:ph type="subTitle" idx="1"/>
          </p:nvPr>
        </p:nvSpPr>
        <p:spPr/>
        <p:txBody>
          <a:bodyPr/>
          <a:lstStyle/>
          <a:p>
            <a:r>
              <a:rPr lang="en-US" dirty="0" smtClean="0"/>
              <a:t>07.10.-03.11.2024</a:t>
            </a:r>
          </a:p>
          <a:p>
            <a:r>
              <a:rPr lang="en-US" dirty="0" smtClean="0"/>
              <a:t>Von Klaus</a:t>
            </a:r>
          </a:p>
        </p:txBody>
      </p:sp>
    </p:spTree>
    <p:extLst>
      <p:ext uri="{BB962C8B-B14F-4D97-AF65-F5344CB8AC3E}">
        <p14:creationId xmlns:p14="http://schemas.microsoft.com/office/powerpoint/2010/main" val="1779339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4128" y="0"/>
            <a:ext cx="3322712" cy="4448003"/>
          </a:xfrm>
        </p:spPr>
        <p:txBody>
          <a:bodyPr>
            <a:noAutofit/>
          </a:bodyPr>
          <a:lstStyle/>
          <a:p>
            <a:pPr marL="0" indent="0">
              <a:buNone/>
            </a:pPr>
            <a:r>
              <a:rPr lang="de-DE" sz="1800" dirty="0"/>
              <a:t>Also erst stellen sich mal alle von der </a:t>
            </a:r>
            <a:r>
              <a:rPr lang="de-DE" sz="1800" dirty="0" smtClean="0"/>
              <a:t>Fakultät </a:t>
            </a:r>
            <a:r>
              <a:rPr lang="de-DE" sz="1800" dirty="0"/>
              <a:t>auf die sind ja mittlerweile schon auch von Fotos bekannt und da habe ich mir </a:t>
            </a:r>
            <a:r>
              <a:rPr lang="de-DE" sz="1800" dirty="0" smtClean="0"/>
              <a:t>natürlich </a:t>
            </a:r>
            <a:r>
              <a:rPr lang="de-DE" sz="1800" dirty="0"/>
              <a:t>gedacht, bin ja vollkommen falsch angezogen alle mit Anzug und Krawatte, gut mein Anzug ist noch in der Reparatur aber nicht schwarz und Krawatte habe ich auch eine dabei, aber nicht rot. Bei den weiteren </a:t>
            </a:r>
            <a:r>
              <a:rPr lang="de-DE" sz="1800" dirty="0" smtClean="0"/>
              <a:t>Aktivitäten </a:t>
            </a:r>
            <a:r>
              <a:rPr lang="de-DE" sz="1800" dirty="0"/>
              <a:t>zeigte sich dann aber dass es gar nicht so schlecht war, dass ich hier mit meinem Batik Hemd aufkreuzte denn alle Professoren und </a:t>
            </a:r>
            <a:r>
              <a:rPr lang="de-DE" sz="1800" dirty="0" smtClean="0"/>
              <a:t>Gäste </a:t>
            </a:r>
            <a:r>
              <a:rPr lang="de-DE" sz="1800" dirty="0"/>
              <a:t>hatten ein Batik Hemd an allerdings mit langen </a:t>
            </a:r>
            <a:r>
              <a:rPr lang="de-DE" sz="1800" dirty="0" smtClean="0"/>
              <a:t>Ärmeln. </a:t>
            </a:r>
            <a:r>
              <a:rPr lang="de-DE" sz="1800" dirty="0"/>
              <a:t>Mein </a:t>
            </a:r>
            <a:r>
              <a:rPr lang="de-DE" sz="1800" dirty="0" smtClean="0"/>
              <a:t>langärmliges war in der Wäsche</a:t>
            </a:r>
            <a:r>
              <a:rPr lang="en-US" sz="1800" dirty="0" smtClean="0"/>
              <a:t>.</a:t>
            </a:r>
            <a:endParaRPr lang="en-US" sz="1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638" y="35766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37290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611356"/>
            <a:ext cx="4427808" cy="2729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395536" y="158942"/>
            <a:ext cx="547260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12.10.2024</a:t>
            </a:r>
            <a:endParaRPr lang="en-US" sz="2400" dirty="0"/>
          </a:p>
        </p:txBody>
      </p:sp>
      <p:pic>
        <p:nvPicPr>
          <p:cNvPr id="92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363" y="4762066"/>
            <a:ext cx="8353101" cy="2123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322" y="3340445"/>
            <a:ext cx="5616798" cy="1477328"/>
          </a:xfrm>
          <a:prstGeom prst="rect">
            <a:avLst/>
          </a:prstGeom>
          <a:noFill/>
        </p:spPr>
        <p:txBody>
          <a:bodyPr wrap="square" rtlCol="0">
            <a:spAutoFit/>
          </a:bodyPr>
          <a:lstStyle/>
          <a:p>
            <a:r>
              <a:rPr lang="de-DE" dirty="0"/>
              <a:t>Vorher kam ich noch </a:t>
            </a:r>
            <a:r>
              <a:rPr lang="de-DE" dirty="0" smtClean="0"/>
              <a:t>ins Gespräch </a:t>
            </a:r>
            <a:r>
              <a:rPr lang="de-DE" dirty="0"/>
              <a:t>mit einer Frau Lynch. Von der hatte ich gestern ein Foto gesehen </a:t>
            </a:r>
            <a:r>
              <a:rPr lang="de-DE" dirty="0" smtClean="0"/>
              <a:t>(</a:t>
            </a:r>
            <a:r>
              <a:rPr lang="de-DE" dirty="0"/>
              <a:t>hallo eine </a:t>
            </a:r>
            <a:r>
              <a:rPr lang="de-DE" dirty="0" smtClean="0"/>
              <a:t>Ausländerin, </a:t>
            </a:r>
            <a:r>
              <a:rPr lang="de-DE" dirty="0"/>
              <a:t>erkennbar an dem nicht existieren im Kopftuch) </a:t>
            </a:r>
            <a:r>
              <a:rPr lang="de-DE" dirty="0" smtClean="0"/>
              <a:t>kommt </a:t>
            </a:r>
            <a:r>
              <a:rPr lang="de-DE" dirty="0"/>
              <a:t>aus New York und </a:t>
            </a:r>
            <a:r>
              <a:rPr lang="de-DE" dirty="0" smtClean="0"/>
              <a:t>ist hier </a:t>
            </a:r>
            <a:r>
              <a:rPr lang="de-DE" dirty="0"/>
              <a:t>ein paar Monate das Gast-Professorin</a:t>
            </a:r>
            <a:endParaRPr lang="en-US" dirty="0"/>
          </a:p>
        </p:txBody>
      </p:sp>
    </p:spTree>
    <p:extLst>
      <p:ext uri="{BB962C8B-B14F-4D97-AF65-F5344CB8AC3E}">
        <p14:creationId xmlns:p14="http://schemas.microsoft.com/office/powerpoint/2010/main" val="12040987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80112" y="116632"/>
            <a:ext cx="3456384" cy="6408712"/>
          </a:xfrm>
        </p:spPr>
        <p:txBody>
          <a:bodyPr>
            <a:noAutofit/>
          </a:bodyPr>
          <a:lstStyle/>
          <a:p>
            <a:pPr marL="0" indent="0">
              <a:buNone/>
            </a:pPr>
            <a:r>
              <a:rPr lang="de-DE" sz="1800" dirty="0"/>
              <a:t>Ja gestern Nachmittag </a:t>
            </a:r>
            <a:r>
              <a:rPr lang="de-DE" sz="1800" dirty="0" smtClean="0"/>
              <a:t>überraschten </a:t>
            </a:r>
            <a:r>
              <a:rPr lang="de-DE" sz="1800" dirty="0"/>
              <a:t>mich meine Kollegen </a:t>
            </a:r>
            <a:r>
              <a:rPr lang="de-DE" sz="1800" dirty="0" smtClean="0"/>
              <a:t>dann doch noch und wie </a:t>
            </a:r>
            <a:r>
              <a:rPr lang="de-DE" sz="1800" dirty="0"/>
              <a:t>so oft mit Sachen, die manchmal angedeutet werden aber nicht so richtig ausgesprochen und dies war ein Seminar an dem </a:t>
            </a:r>
            <a:r>
              <a:rPr lang="de-DE" sz="1800" dirty="0" smtClean="0"/>
              <a:t>ungefähr </a:t>
            </a:r>
            <a:r>
              <a:rPr lang="de-DE" sz="1800" dirty="0"/>
              <a:t>30 bis 35 Studenten vom Department von </a:t>
            </a:r>
            <a:r>
              <a:rPr lang="de-DE" sz="1800" dirty="0" smtClean="0"/>
              <a:t>Mr. Rakhmat </a:t>
            </a:r>
            <a:r>
              <a:rPr lang="de-DE" sz="1800" dirty="0"/>
              <a:t>teilnahmen, die Fragen stellen sollten auf dich dann antworten </a:t>
            </a:r>
            <a:r>
              <a:rPr lang="de-DE" sz="1800" dirty="0" smtClean="0"/>
              <a:t>sollte. </a:t>
            </a:r>
            <a:r>
              <a:rPr lang="de-DE" sz="1800" dirty="0"/>
              <a:t>Das ganze war jetzt nicht so wahnsinnig kompliziert das waren vier Fragen 3 ü</a:t>
            </a:r>
            <a:r>
              <a:rPr lang="de-DE" sz="1800" dirty="0" smtClean="0"/>
              <a:t>ber künstliche </a:t>
            </a:r>
            <a:r>
              <a:rPr lang="de-DE" sz="1800" dirty="0"/>
              <a:t>Intelligenz und eine noch ü</a:t>
            </a:r>
            <a:r>
              <a:rPr lang="de-DE" sz="1800" dirty="0" smtClean="0"/>
              <a:t>ber </a:t>
            </a:r>
            <a:r>
              <a:rPr lang="de-DE" sz="1800" dirty="0"/>
              <a:t>die Nutzung von statistischen Analyse Tools </a:t>
            </a:r>
            <a:r>
              <a:rPr lang="de-DE" sz="1800" dirty="0" smtClean="0"/>
              <a:t>zur </a:t>
            </a:r>
            <a:r>
              <a:rPr lang="de-DE" sz="1800" dirty="0"/>
              <a:t>Umwelt. Das war relativ leicht zu beantworten obwohl ich jetzt von </a:t>
            </a:r>
            <a:r>
              <a:rPr lang="de-DE" sz="1800" dirty="0" smtClean="0"/>
              <a:t>künstlicher </a:t>
            </a:r>
            <a:r>
              <a:rPr lang="de-DE" sz="1800" dirty="0"/>
              <a:t>Intelligenz auch nicht gerade der </a:t>
            </a:r>
            <a:r>
              <a:rPr lang="de-DE" sz="1800" dirty="0" smtClean="0"/>
              <a:t>große </a:t>
            </a:r>
            <a:r>
              <a:rPr lang="de-DE" sz="1800" dirty="0"/>
              <a:t>Experte bin</a:t>
            </a:r>
            <a:r>
              <a:rPr lang="de-DE" sz="1800" dirty="0" smtClean="0"/>
              <a:t>. Um </a:t>
            </a:r>
            <a:r>
              <a:rPr lang="de-DE" sz="1800" dirty="0"/>
              <a:t>18:00 waren wir wieder im Hotel nach einem doch </a:t>
            </a:r>
            <a:r>
              <a:rPr lang="de-DE" sz="1800" dirty="0" smtClean="0"/>
              <a:t>überraschenden</a:t>
            </a:r>
            <a:r>
              <a:rPr lang="de-DE" sz="1800" dirty="0"/>
              <a:t> Tag</a:t>
            </a:r>
            <a:r>
              <a:rPr lang="de-DE" sz="1800" dirty="0" smtClean="0"/>
              <a:t>.</a:t>
            </a:r>
            <a:endParaRPr lang="en-US" sz="1800" dirty="0"/>
          </a:p>
        </p:txBody>
      </p:sp>
      <p:sp>
        <p:nvSpPr>
          <p:cNvPr id="4" name="Title 1"/>
          <p:cNvSpPr txBox="1">
            <a:spLocks/>
          </p:cNvSpPr>
          <p:nvPr/>
        </p:nvSpPr>
        <p:spPr>
          <a:xfrm>
            <a:off x="0" y="116632"/>
            <a:ext cx="547260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12.10.2024</a:t>
            </a:r>
            <a:endParaRPr lang="en-US" sz="24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47" y="452969"/>
            <a:ext cx="5459230" cy="2255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 y="2780928"/>
            <a:ext cx="5472608" cy="1477328"/>
          </a:xfrm>
          <a:prstGeom prst="rect">
            <a:avLst/>
          </a:prstGeom>
          <a:noFill/>
        </p:spPr>
        <p:txBody>
          <a:bodyPr wrap="square" rtlCol="0">
            <a:spAutoFit/>
          </a:bodyPr>
          <a:lstStyle/>
          <a:p>
            <a:r>
              <a:rPr lang="de-DE" dirty="0" smtClean="0"/>
              <a:t>Das ist das Auditorium mit M. Rakhmat und den Studenten-Vertreter, die  haben ihren Festtags-Sakko an,  je nach Rang und Studentinnen haben auch ihre Vertretung. Dr. </a:t>
            </a:r>
            <a:r>
              <a:rPr lang="de-DE" dirty="0" err="1" smtClean="0"/>
              <a:t>Ridwan</a:t>
            </a:r>
            <a:r>
              <a:rPr lang="de-DE" dirty="0" smtClean="0"/>
              <a:t>, der Vize-Dekan leitet die Diskussion</a:t>
            </a:r>
            <a:endParaRPr lang="de-DE" dirty="0"/>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293096"/>
            <a:ext cx="4786581" cy="2407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2370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4088" y="146672"/>
            <a:ext cx="3779912" cy="6264697"/>
          </a:xfrm>
        </p:spPr>
        <p:txBody>
          <a:bodyPr>
            <a:noAutofit/>
          </a:bodyPr>
          <a:lstStyle/>
          <a:p>
            <a:pPr marL="0" indent="0">
              <a:buNone/>
            </a:pPr>
            <a:r>
              <a:rPr lang="de-DE" sz="1800" dirty="0"/>
              <a:t>Heute war ein arbeitsfreier Sonntag und da bin ich </a:t>
            </a:r>
            <a:r>
              <a:rPr lang="de-DE" sz="1800" dirty="0" smtClean="0"/>
              <a:t>natürlich zu Fuß </a:t>
            </a:r>
            <a:r>
              <a:rPr lang="de-DE" sz="1800" dirty="0"/>
              <a:t>los und habe erstmal die naheliegende Kirche erkundet. Hier ist mein Bild von der St Joseph </a:t>
            </a:r>
            <a:r>
              <a:rPr lang="de-DE" sz="1800" dirty="0" smtClean="0"/>
              <a:t>Kirche und </a:t>
            </a:r>
            <a:r>
              <a:rPr lang="de-DE" sz="1800" dirty="0"/>
              <a:t>wo alle Leute </a:t>
            </a:r>
            <a:r>
              <a:rPr lang="de-DE" sz="1800" dirty="0" smtClean="0"/>
              <a:t>hier </a:t>
            </a:r>
            <a:r>
              <a:rPr lang="de-DE" sz="1800" dirty="0"/>
              <a:t>immer Fotos machen. </a:t>
            </a:r>
            <a:r>
              <a:rPr lang="de-DE" sz="1800" dirty="0" smtClean="0"/>
              <a:t>Hier gibt </a:t>
            </a:r>
            <a:r>
              <a:rPr lang="de-DE" sz="1800" dirty="0"/>
              <a:t>es kaum ein eine Gelegenheit zum </a:t>
            </a:r>
            <a:r>
              <a:rPr lang="de-DE" sz="1800" dirty="0" smtClean="0"/>
              <a:t>nicht-fotografieren. Dann geht‘s zum </a:t>
            </a:r>
            <a:r>
              <a:rPr lang="de-DE" sz="1800" dirty="0" err="1" smtClean="0"/>
              <a:t>Maimoon</a:t>
            </a:r>
            <a:r>
              <a:rPr lang="de-DE" sz="1800" dirty="0" smtClean="0"/>
              <a:t> Palast, da haben einige lokale Herrscher vor und bis zur Kolonialzeit gewohnt. </a:t>
            </a:r>
          </a:p>
          <a:p>
            <a:pPr marL="0" indent="0">
              <a:buNone/>
            </a:pPr>
            <a:r>
              <a:rPr lang="de-DE" sz="1800" dirty="0" smtClean="0"/>
              <a:t>Davor eine Pro-Palästina Demo Na ja, die Feiern ja auch, ist wie ne Motto-Party (mit Verkleidung).</a:t>
            </a:r>
            <a:endParaRPr lang="en-US" sz="1800" dirty="0"/>
          </a:p>
          <a:p>
            <a:pPr marL="0" indent="0">
              <a:buNone/>
            </a:pPr>
            <a:r>
              <a:rPr lang="de-DE" sz="1800" dirty="0" smtClean="0"/>
              <a:t>Danach  kommt eine kleine </a:t>
            </a:r>
            <a:r>
              <a:rPr lang="de-DE" sz="1800" dirty="0"/>
              <a:t>Szene von der Brücke wo es ü</a:t>
            </a:r>
            <a:r>
              <a:rPr lang="de-DE" sz="1800" dirty="0" smtClean="0"/>
              <a:t>ber </a:t>
            </a:r>
            <a:r>
              <a:rPr lang="de-DE" sz="1800" dirty="0"/>
              <a:t>diesen Fluss geht; eigentlich hatte ich mich verlaufen sonst geht man sehr viel an  Straßen vorbei und hier sehe ich </a:t>
            </a:r>
            <a:r>
              <a:rPr lang="de-DE" sz="1800" dirty="0" smtClean="0"/>
              <a:t>eine ziemlich </a:t>
            </a:r>
            <a:r>
              <a:rPr lang="de-DE" sz="1800" dirty="0"/>
              <a:t>einfachen Gegend, der Fluss durch Medan   ist mehr so eine Art </a:t>
            </a:r>
            <a:r>
              <a:rPr lang="de-DE" sz="1800" dirty="0" smtClean="0"/>
              <a:t>Kloake</a:t>
            </a:r>
            <a:endParaRPr lang="en-US" sz="1800" dirty="0"/>
          </a:p>
        </p:txBody>
      </p:sp>
      <p:sp>
        <p:nvSpPr>
          <p:cNvPr id="4" name="Title 1"/>
          <p:cNvSpPr txBox="1">
            <a:spLocks/>
          </p:cNvSpPr>
          <p:nvPr/>
        </p:nvSpPr>
        <p:spPr>
          <a:xfrm>
            <a:off x="0" y="116632"/>
            <a:ext cx="547260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13.10.2024</a:t>
            </a:r>
            <a:endParaRPr lang="en-US"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52" y="3068960"/>
            <a:ext cx="4679504" cy="3445513"/>
          </a:xfrm>
          <a:prstGeom prst="rect">
            <a:avLst/>
          </a:prstGeom>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71052"/>
            <a:ext cx="4717032" cy="3285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0487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5" y="548681"/>
            <a:ext cx="3802460" cy="3816424"/>
          </a:xfrm>
        </p:spPr>
      </p:pic>
      <p:sp>
        <p:nvSpPr>
          <p:cNvPr id="4" name="Title 1"/>
          <p:cNvSpPr txBox="1">
            <a:spLocks/>
          </p:cNvSpPr>
          <p:nvPr/>
        </p:nvSpPr>
        <p:spPr>
          <a:xfrm>
            <a:off x="0" y="116632"/>
            <a:ext cx="547260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13.10.2024</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620687"/>
            <a:ext cx="4896544" cy="367240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725144"/>
            <a:ext cx="2843806" cy="2132855"/>
          </a:xfrm>
          <a:prstGeom prst="rect">
            <a:avLst/>
          </a:prstGeom>
        </p:spPr>
      </p:pic>
      <p:sp>
        <p:nvSpPr>
          <p:cNvPr id="8" name="TextBox 7"/>
          <p:cNvSpPr txBox="1"/>
          <p:nvPr/>
        </p:nvSpPr>
        <p:spPr>
          <a:xfrm>
            <a:off x="2843807" y="4293094"/>
            <a:ext cx="6120681" cy="2585323"/>
          </a:xfrm>
          <a:prstGeom prst="rect">
            <a:avLst/>
          </a:prstGeom>
          <a:noFill/>
        </p:spPr>
        <p:txBody>
          <a:bodyPr wrap="square" rtlCol="0">
            <a:spAutoFit/>
          </a:bodyPr>
          <a:lstStyle/>
          <a:p>
            <a:r>
              <a:rPr lang="de-DE" dirty="0" smtClean="0"/>
              <a:t>Das Sultanat </a:t>
            </a:r>
            <a:r>
              <a:rPr lang="de-DE" dirty="0" err="1" smtClean="0"/>
              <a:t>Deli</a:t>
            </a:r>
            <a:r>
              <a:rPr lang="de-DE" dirty="0" smtClean="0"/>
              <a:t> ist eines von vier großen Sultanaten in Nord-Sumatra. Der Name </a:t>
            </a:r>
            <a:r>
              <a:rPr lang="de-DE" dirty="0"/>
              <a:t>D</a:t>
            </a:r>
            <a:r>
              <a:rPr lang="de-DE" dirty="0" smtClean="0"/>
              <a:t>ELI stammt aus der Geschichte des ersten Königs von </a:t>
            </a:r>
            <a:r>
              <a:rPr lang="de-DE" dirty="0" err="1" smtClean="0"/>
              <a:t>Deli</a:t>
            </a:r>
            <a:r>
              <a:rPr lang="de-DE" dirty="0" smtClean="0"/>
              <a:t>, einem Nachkommen von König Delhi Akbar (Hindustan, Indien). Das </a:t>
            </a:r>
            <a:r>
              <a:rPr lang="de-DE" dirty="0" err="1" smtClean="0"/>
              <a:t>Deli</a:t>
            </a:r>
            <a:r>
              <a:rPr lang="de-DE" dirty="0" smtClean="0"/>
              <a:t>-Königreich existierte bereits seit dem frühen 17. Jahrhundert, bis es sich in der Mitte des 20. Jahrhunderts n. Chr. entschied, der Republik Indonesien beizutreten. </a:t>
            </a:r>
            <a:r>
              <a:rPr lang="de-DE" dirty="0"/>
              <a:t>D</a:t>
            </a:r>
            <a:r>
              <a:rPr lang="de-DE" dirty="0" smtClean="0"/>
              <a:t>as Sultanat </a:t>
            </a:r>
            <a:r>
              <a:rPr lang="de-DE" dirty="0" err="1" smtClean="0"/>
              <a:t>Deli</a:t>
            </a:r>
            <a:r>
              <a:rPr lang="de-DE" dirty="0" smtClean="0"/>
              <a:t> existiert immer noch als Sultanat , wo es als indigener Interessenvertreter fungiert und seine Bräuche als Spiegel des Adels in der nationalen Kultur dienen.</a:t>
            </a:r>
            <a:endParaRPr lang="en-US" dirty="0"/>
          </a:p>
        </p:txBody>
      </p:sp>
      <p:sp>
        <p:nvSpPr>
          <p:cNvPr id="9" name="TextBox 8"/>
          <p:cNvSpPr txBox="1"/>
          <p:nvPr/>
        </p:nvSpPr>
        <p:spPr>
          <a:xfrm>
            <a:off x="-36512" y="4437112"/>
            <a:ext cx="2952328" cy="369332"/>
          </a:xfrm>
          <a:prstGeom prst="rect">
            <a:avLst/>
          </a:prstGeom>
          <a:noFill/>
        </p:spPr>
        <p:txBody>
          <a:bodyPr wrap="square" rtlCol="0">
            <a:spAutoFit/>
          </a:bodyPr>
          <a:lstStyle/>
          <a:p>
            <a:r>
              <a:rPr lang="de-DE" dirty="0" smtClean="0"/>
              <a:t>Etwas vom Text übersetzt:-&gt;</a:t>
            </a:r>
            <a:endParaRPr lang="de-DE" dirty="0"/>
          </a:p>
        </p:txBody>
      </p:sp>
    </p:spTree>
    <p:extLst>
      <p:ext uri="{BB962C8B-B14F-4D97-AF65-F5344CB8AC3E}">
        <p14:creationId xmlns:p14="http://schemas.microsoft.com/office/powerpoint/2010/main" val="146708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1880" y="137265"/>
            <a:ext cx="5400600" cy="1995591"/>
          </a:xfrm>
        </p:spPr>
        <p:txBody>
          <a:bodyPr>
            <a:noAutofit/>
          </a:bodyPr>
          <a:lstStyle/>
          <a:p>
            <a:pPr marL="0" indent="0">
              <a:buNone/>
            </a:pPr>
            <a:r>
              <a:rPr lang="de-DE" sz="1800" dirty="0"/>
              <a:t>Interessant auch die Referenz zu den Sumatra Zigarren, die hier als </a:t>
            </a:r>
            <a:r>
              <a:rPr lang="de-DE" sz="1800" dirty="0" smtClean="0"/>
              <a:t>eben anderen Souvenirs als Touristen </a:t>
            </a:r>
            <a:r>
              <a:rPr lang="de-DE" sz="1800" dirty="0"/>
              <a:t>Mitbringsel verkauft werden und in meiner Erinnerung als kindlicher Zigarren Schachtel Sammler  waren sie was ganz besonderes (zu teuer aber schön, für Nicht-Zigarrenraucher einfach und unproblematisch zu fotografieren</a:t>
            </a:r>
            <a:r>
              <a:rPr lang="de-DE" sz="1800" dirty="0" smtClean="0"/>
              <a:t>)</a:t>
            </a:r>
            <a:endParaRPr lang="en-US" sz="1800" dirty="0"/>
          </a:p>
        </p:txBody>
      </p:sp>
      <p:sp>
        <p:nvSpPr>
          <p:cNvPr id="4" name="Title 1"/>
          <p:cNvSpPr txBox="1">
            <a:spLocks/>
          </p:cNvSpPr>
          <p:nvPr/>
        </p:nvSpPr>
        <p:spPr>
          <a:xfrm>
            <a:off x="0" y="116632"/>
            <a:ext cx="3995936"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13.10.2024</a:t>
            </a:r>
            <a:endParaRPr lang="en-US" sz="2400" dirty="0"/>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836712"/>
            <a:ext cx="3312368" cy="225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20" y="3429000"/>
            <a:ext cx="6054721" cy="340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2563723"/>
            <a:ext cx="3041494" cy="4273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4644008" y="2060848"/>
            <a:ext cx="2563651" cy="23042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00" dirty="0" smtClean="0"/>
              <a:t>Danach geht's dann in die Moschee, die ganz schön war aber jetzt auch nicht unbedingt eine Wahnsinn-Sehenswürdigkeit, ziemlich neu und von den Saudis spendiert  </a:t>
            </a:r>
            <a:endParaRPr lang="en-US" sz="1800" dirty="0"/>
          </a:p>
        </p:txBody>
      </p:sp>
    </p:spTree>
    <p:extLst>
      <p:ext uri="{BB962C8B-B14F-4D97-AF65-F5344CB8AC3E}">
        <p14:creationId xmlns:p14="http://schemas.microsoft.com/office/powerpoint/2010/main" val="60175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32240" y="116632"/>
            <a:ext cx="2242592" cy="6480720"/>
          </a:xfrm>
        </p:spPr>
        <p:txBody>
          <a:bodyPr>
            <a:normAutofit/>
          </a:bodyPr>
          <a:lstStyle/>
          <a:p>
            <a:pPr marL="0" indent="0">
              <a:buNone/>
            </a:pPr>
            <a:r>
              <a:rPr lang="de-DE" sz="1800" dirty="0"/>
              <a:t>Dann geht’s weiter, bei 32 Grad klebt das Hemd am Körper aber  seit drei Tagen kein Regen. Als erstes kommt das Haus eines reichen Chinesen da bin ich </a:t>
            </a:r>
            <a:r>
              <a:rPr lang="de-DE" sz="1800" dirty="0" smtClean="0"/>
              <a:t>nicht </a:t>
            </a:r>
            <a:r>
              <a:rPr lang="de-DE" sz="1800" dirty="0"/>
              <a:t>drin gewesen und ist vielleicht das einzig sehenswerte Museum? </a:t>
            </a:r>
            <a:r>
              <a:rPr lang="de-DE" sz="1800" dirty="0" smtClean="0"/>
              <a:t>Der Besitzer </a:t>
            </a:r>
            <a:r>
              <a:rPr lang="de-DE" sz="1800" dirty="0"/>
              <a:t>ist in der </a:t>
            </a:r>
            <a:r>
              <a:rPr lang="de-DE" sz="1800" dirty="0" smtClean="0"/>
              <a:t>Kriegsgefangenschaft </a:t>
            </a:r>
            <a:r>
              <a:rPr lang="de-DE" sz="1800" dirty="0"/>
              <a:t>in Japan gestorben und dessen altes Haus ist </a:t>
            </a:r>
            <a:r>
              <a:rPr lang="de-DE" sz="1800" dirty="0" smtClean="0"/>
              <a:t>als antike Sehenswürdigkeit erhalten. An die Chinesen Pogrome der Suharto-Zeit kann man dabei auch oft denken	</a:t>
            </a:r>
            <a:endParaRPr lang="en-US" sz="1800" dirty="0"/>
          </a:p>
        </p:txBody>
      </p:sp>
      <p:sp>
        <p:nvSpPr>
          <p:cNvPr id="4" name="Title 1"/>
          <p:cNvSpPr txBox="1">
            <a:spLocks/>
          </p:cNvSpPr>
          <p:nvPr/>
        </p:nvSpPr>
        <p:spPr>
          <a:xfrm>
            <a:off x="0" y="116632"/>
            <a:ext cx="3995936"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13.10.2024</a:t>
            </a: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5" y="620688"/>
            <a:ext cx="6576596" cy="3025234"/>
          </a:xfrm>
          <a:prstGeom prst="rect">
            <a:avLst/>
          </a:prstGeom>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5" y="3717032"/>
            <a:ext cx="4182810" cy="2937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266446" y="3645024"/>
            <a:ext cx="2393786" cy="3203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2752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16632"/>
            <a:ext cx="3995936"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13.10.2024</a:t>
            </a:r>
            <a:endParaRPr lang="en-US" sz="2400"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462682"/>
            <a:ext cx="5451704" cy="3019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71756"/>
            <a:ext cx="2617332" cy="2986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0461" y="4226358"/>
            <a:ext cx="6395431" cy="2629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5458019" y="18020"/>
            <a:ext cx="3666636" cy="6192688"/>
          </a:xfrm>
        </p:spPr>
        <p:txBody>
          <a:bodyPr>
            <a:normAutofit/>
          </a:bodyPr>
          <a:lstStyle/>
          <a:p>
            <a:pPr marL="0" indent="0">
              <a:buNone/>
            </a:pPr>
            <a:r>
              <a:rPr lang="de-DE" sz="1800" dirty="0"/>
              <a:t>Es ging es weiter auf der Straße  zum </a:t>
            </a:r>
            <a:r>
              <a:rPr lang="de-DE" sz="1800" dirty="0" err="1"/>
              <a:t>Merdeka</a:t>
            </a:r>
            <a:r>
              <a:rPr lang="de-DE" sz="1800" dirty="0"/>
              <a:t> Platz. Da gibt's dann so ein paar Gebäude, die mal alte noble Hotels oder Clubs waren </a:t>
            </a:r>
            <a:r>
              <a:rPr lang="de-DE" sz="1800" dirty="0" smtClean="0"/>
              <a:t>und </a:t>
            </a:r>
            <a:r>
              <a:rPr lang="de-DE" sz="1800" dirty="0"/>
              <a:t>dem Raffles in Singapur ähnlich gewesen sein sollen, man sieht noch etwas vom </a:t>
            </a:r>
            <a:r>
              <a:rPr lang="de-DE" sz="1800" dirty="0" smtClean="0"/>
              <a:t>den kolonialen Bauten aber heute </a:t>
            </a:r>
            <a:r>
              <a:rPr lang="de-DE" sz="1800" dirty="0"/>
              <a:t>sind dort neue Hotels. Man sieht noch diesen alten Stil aber hier ändert sich alles schnell. Dann gibt's noch die alte Bank, das Alte Post Office das aber auch keins mehr ist sondern nur noch ein Haus für </a:t>
            </a:r>
            <a:r>
              <a:rPr lang="de-DE" sz="1800" dirty="0" smtClean="0"/>
              <a:t>Kaffee, Andenken </a:t>
            </a:r>
            <a:r>
              <a:rPr lang="de-DE" sz="1800" dirty="0"/>
              <a:t>und kleine Jungs, die mit Katzen spielen. </a:t>
            </a:r>
            <a:endParaRPr lang="en-US" sz="1800" dirty="0"/>
          </a:p>
        </p:txBody>
      </p:sp>
    </p:spTree>
    <p:extLst>
      <p:ext uri="{BB962C8B-B14F-4D97-AF65-F5344CB8AC3E}">
        <p14:creationId xmlns:p14="http://schemas.microsoft.com/office/powerpoint/2010/main" val="27828180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7665" y="440108"/>
            <a:ext cx="7601272" cy="2916884"/>
          </a:xfrm>
        </p:spPr>
        <p:txBody>
          <a:bodyPr>
            <a:noAutofit/>
          </a:bodyPr>
          <a:lstStyle/>
          <a:p>
            <a:pPr marL="0" indent="0">
              <a:buNone/>
            </a:pPr>
            <a:r>
              <a:rPr lang="de-DE" sz="1800" dirty="0"/>
              <a:t>Der Trip durch Medan war was </a:t>
            </a:r>
            <a:r>
              <a:rPr lang="de-DE" sz="1800" dirty="0" smtClean="0"/>
              <a:t>Sehenswürdigkeiten </a:t>
            </a:r>
            <a:r>
              <a:rPr lang="de-DE" sz="1800" dirty="0"/>
              <a:t>angeht also </a:t>
            </a:r>
            <a:r>
              <a:rPr lang="de-DE" sz="1800" dirty="0" smtClean="0"/>
              <a:t>mäßig </a:t>
            </a:r>
            <a:r>
              <a:rPr lang="de-DE" sz="1800" dirty="0"/>
              <a:t>erfolgreich , aber das interessante sind eigentlich mehr die Begegnungen mit den Menschen, u.a. das chinesische Paar im </a:t>
            </a:r>
            <a:r>
              <a:rPr lang="de-DE" sz="1800" dirty="0" smtClean="0"/>
              <a:t>Post Office, </a:t>
            </a:r>
            <a:r>
              <a:rPr lang="de-DE" sz="1800" dirty="0"/>
              <a:t>dessen Sohn mit einer erstaunlich stoischen Katze spielte oder das Kunstfestival auf der </a:t>
            </a:r>
            <a:r>
              <a:rPr lang="de-DE" sz="1800" dirty="0" smtClean="0"/>
              <a:t>Straße. </a:t>
            </a:r>
            <a:r>
              <a:rPr lang="de-DE" sz="1800" dirty="0"/>
              <a:t>Die Leute hier sind fast immer sind sehr gesprächig und auf eine Frage oft sehr informativ </a:t>
            </a:r>
            <a:r>
              <a:rPr lang="de-DE" sz="1800" dirty="0" smtClean="0"/>
              <a:t>antwortend </a:t>
            </a:r>
            <a:r>
              <a:rPr lang="de-DE" sz="1800" dirty="0"/>
              <a:t>, wenn sie Englisch können.  Man hat nie das Gefühl es ist irgendwie gefährlich oder die Leute sind aggressiv. Es gibt natürlich ein paar Leute, die offensichtlich </a:t>
            </a:r>
            <a:r>
              <a:rPr lang="de-DE" sz="1800" dirty="0" smtClean="0"/>
              <a:t>Drogen </a:t>
            </a:r>
            <a:r>
              <a:rPr lang="de-DE" sz="1800" dirty="0"/>
              <a:t>Hintergrund haben, ein paar Bettler, die den </a:t>
            </a:r>
            <a:r>
              <a:rPr lang="de-DE" sz="1800" dirty="0" smtClean="0"/>
              <a:t>Europäer </a:t>
            </a:r>
            <a:r>
              <a:rPr lang="de-DE" sz="1800" dirty="0"/>
              <a:t>als Geldspender </a:t>
            </a:r>
            <a:r>
              <a:rPr lang="de-DE" sz="1800" dirty="0" smtClean="0"/>
              <a:t>sehen, </a:t>
            </a:r>
            <a:r>
              <a:rPr lang="de-DE" sz="1800" dirty="0"/>
              <a:t>ihm hinterherlaufen aber das ist eben die Innenstadt, hier gibt es Ausländer wenn auch wohl mehr </a:t>
            </a:r>
            <a:r>
              <a:rPr lang="de-DE" sz="1800" dirty="0" smtClean="0"/>
              <a:t>Chinesen.</a:t>
            </a:r>
          </a:p>
        </p:txBody>
      </p:sp>
      <p:sp>
        <p:nvSpPr>
          <p:cNvPr id="4" name="Title 1"/>
          <p:cNvSpPr txBox="1">
            <a:spLocks/>
          </p:cNvSpPr>
          <p:nvPr/>
        </p:nvSpPr>
        <p:spPr>
          <a:xfrm>
            <a:off x="0" y="116632"/>
            <a:ext cx="3995936"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13.10.2024</a:t>
            </a:r>
            <a:endParaRPr lang="en-US" sz="2400"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511081"/>
            <a:ext cx="1440160" cy="2525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4" y="3501008"/>
            <a:ext cx="5948486"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5940152" y="3212976"/>
            <a:ext cx="3096344" cy="36450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00" dirty="0" smtClean="0"/>
              <a:t>Zurück mit dem </a:t>
            </a:r>
            <a:r>
              <a:rPr lang="de-DE" sz="1800" dirty="0" err="1" smtClean="0"/>
              <a:t>MotorradTaxi</a:t>
            </a:r>
            <a:r>
              <a:rPr lang="de-DE" sz="1800" dirty="0" smtClean="0"/>
              <a:t> auf dem Sozius. Am Abend ging es dann noch mal zur Sankt Joseph-Kirche. Also wirklich eine religiöser Sonntag  mit Moschee und Kirche und war dann gute Stunde drin mit ca. 400 weiteren Besuchern. Es war eine nette Atmosphäre und wie man sieht keine Frau mit Kopftuch und Männer und Frauen auch gemischt in den Bänken. </a:t>
            </a:r>
          </a:p>
        </p:txBody>
      </p:sp>
    </p:spTree>
    <p:extLst>
      <p:ext uri="{BB962C8B-B14F-4D97-AF65-F5344CB8AC3E}">
        <p14:creationId xmlns:p14="http://schemas.microsoft.com/office/powerpoint/2010/main" val="3575248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69032"/>
            <a:ext cx="3995936"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15.10.2024</a:t>
            </a:r>
            <a:endParaRPr lang="en-US" sz="2400" dirty="0"/>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92696"/>
            <a:ext cx="4512001" cy="2478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04048" y="29681"/>
            <a:ext cx="3816424" cy="2862322"/>
          </a:xfrm>
          <a:prstGeom prst="rect">
            <a:avLst/>
          </a:prstGeom>
          <a:noFill/>
        </p:spPr>
        <p:txBody>
          <a:bodyPr wrap="square" rtlCol="0">
            <a:spAutoFit/>
          </a:bodyPr>
          <a:lstStyle/>
          <a:p>
            <a:r>
              <a:rPr lang="de-DE" dirty="0"/>
              <a:t>Gestern am Montag wie üblich mit Mr. Rakhmat zur Arbeit, hier der Busbahnhof, </a:t>
            </a:r>
            <a:r>
              <a:rPr lang="de-DE" dirty="0" smtClean="0"/>
              <a:t>überschaubar, bequemer mit dem Taxi Dienst der Kollegen. Morgens </a:t>
            </a:r>
            <a:r>
              <a:rPr lang="de-DE" dirty="0"/>
              <a:t>geht's bei mir in den Pool, Heute sogar mit zwei mitbadenden Mädchen , davor manchmal in den Fitness Raum, Joggen/Spazierengehen hier unmöglich, alles zugebaut, dann Frühstück </a:t>
            </a:r>
            <a:r>
              <a:rPr lang="de-DE" dirty="0" smtClean="0"/>
              <a:t>.</a:t>
            </a:r>
            <a:endParaRPr lang="en-US" dirty="0"/>
          </a:p>
        </p:txBody>
      </p:sp>
      <p:sp>
        <p:nvSpPr>
          <p:cNvPr id="7" name="TextBox 6"/>
          <p:cNvSpPr txBox="1"/>
          <p:nvPr/>
        </p:nvSpPr>
        <p:spPr>
          <a:xfrm>
            <a:off x="5004048" y="2996952"/>
            <a:ext cx="4007260" cy="3693319"/>
          </a:xfrm>
          <a:prstGeom prst="rect">
            <a:avLst/>
          </a:prstGeom>
          <a:noFill/>
        </p:spPr>
        <p:txBody>
          <a:bodyPr wrap="square" rtlCol="0">
            <a:spAutoFit/>
          </a:bodyPr>
          <a:lstStyle/>
          <a:p>
            <a:r>
              <a:rPr lang="de-DE" dirty="0"/>
              <a:t>Jetzt mal zwei Bilder vom typischen ländlichen Mittagessen zu dem mich die Kollegen mitgenommen haben (ist nicht immer so). Es gibt alles Mögliche: Reis, Hähnchen, Aal, Soße, Chili etc. Die UIN liegt etwas außerhalb der Stadt im grünen Umfeld der Stadt und da gibt es </a:t>
            </a:r>
            <a:r>
              <a:rPr lang="de-DE" dirty="0" smtClean="0"/>
              <a:t>Land Kost. </a:t>
            </a:r>
            <a:r>
              <a:rPr lang="de-DE" dirty="0"/>
              <a:t>Gegessen wird mit der Hand, besonders gut waren der Zitronengrasdrink am Ende und die Schlangenfrucht (Salah), die die Verwaltungschefin Dr. </a:t>
            </a:r>
            <a:r>
              <a:rPr lang="de-DE" dirty="0" err="1"/>
              <a:t>Nurhanifah</a:t>
            </a:r>
            <a:r>
              <a:rPr lang="de-DE" dirty="0"/>
              <a:t> zufällig dabei hatte, zum Nachtisch.</a:t>
            </a:r>
            <a:endParaRPr lang="en-US" dirty="0"/>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276" y="2865846"/>
            <a:ext cx="3169441" cy="186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7693" y="4357584"/>
            <a:ext cx="2585574" cy="2229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1899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3314" y="269033"/>
            <a:ext cx="4773182" cy="2799927"/>
          </a:xfrm>
        </p:spPr>
        <p:txBody>
          <a:bodyPr>
            <a:normAutofit lnSpcReduction="10000"/>
          </a:bodyPr>
          <a:lstStyle/>
          <a:p>
            <a:pPr marL="0" indent="0">
              <a:buNone/>
            </a:pPr>
            <a:r>
              <a:rPr lang="de-DE" sz="1800" dirty="0"/>
              <a:t>So jetzt habe ich gerade das Seminar hinter mir, das mir zwar angekündigt war aber das wiederum auch, wie immer hier, in seinem Verlauf überraschend war. Ich habe mal dieses Plakat das auf dem Computerbildschirm gezeigt und da sieht man dass ich hier als Speaker eingetragen bin: über künstliche Intelligenz und überraschend war, dass ich da auf einmal dort Experte bin. Rechts ist der Dekan, </a:t>
            </a:r>
            <a:r>
              <a:rPr lang="de-DE" sz="1800" dirty="0" smtClean="0"/>
              <a:t>aber wie </a:t>
            </a:r>
            <a:r>
              <a:rPr lang="de-DE" sz="1800" dirty="0"/>
              <a:t>die auf Regensburg kamen, schleierhaft. </a:t>
            </a:r>
            <a:endParaRPr lang="en-US" sz="1800" dirty="0"/>
          </a:p>
          <a:p>
            <a:endParaRPr lang="en-US" sz="1800" dirty="0"/>
          </a:p>
        </p:txBody>
      </p:sp>
      <p:sp>
        <p:nvSpPr>
          <p:cNvPr id="4" name="Title 1"/>
          <p:cNvSpPr txBox="1">
            <a:spLocks/>
          </p:cNvSpPr>
          <p:nvPr/>
        </p:nvSpPr>
        <p:spPr>
          <a:xfrm>
            <a:off x="152400" y="140921"/>
            <a:ext cx="3995936"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16.10.2024</a:t>
            </a:r>
            <a:endParaRPr lang="en-US" sz="2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615083"/>
            <a:ext cx="3977931" cy="223785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499" y="4005064"/>
            <a:ext cx="6037206" cy="2777115"/>
          </a:xfrm>
          <a:prstGeom prst="rect">
            <a:avLst/>
          </a:prstGeom>
        </p:spPr>
      </p:pic>
      <p:sp>
        <p:nvSpPr>
          <p:cNvPr id="10" name="Content Placeholder 2"/>
          <p:cNvSpPr txBox="1">
            <a:spLocks/>
          </p:cNvSpPr>
          <p:nvPr/>
        </p:nvSpPr>
        <p:spPr>
          <a:xfrm>
            <a:off x="6332349" y="3068960"/>
            <a:ext cx="2664296" cy="3600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00" dirty="0"/>
              <a:t>Ich hatte vor 3 Tagen drei Papiere bei meinen Bodyguards eingereicht, die jetzt nicht von mir sind die aber das Thema behandeln: zwei </a:t>
            </a:r>
            <a:r>
              <a:rPr lang="de-DE" sz="1800" dirty="0" smtClean="0"/>
              <a:t>über </a:t>
            </a:r>
            <a:r>
              <a:rPr lang="de-DE" sz="1800" dirty="0"/>
              <a:t>künstliche Intelligenz und Informatik und eins über künstliche Intelligenz und die Nutzung von mathematischen Modellen und komplexen Systemen (z.B. Armut oder Naturkatastrophen</a:t>
            </a:r>
            <a:r>
              <a:rPr lang="de-DE" sz="1800" dirty="0" smtClean="0"/>
              <a:t>)</a:t>
            </a:r>
            <a:endParaRPr lang="en-US" sz="1800" dirty="0" smtClean="0"/>
          </a:p>
          <a:p>
            <a:endParaRPr lang="en-US" sz="1800" dirty="0"/>
          </a:p>
        </p:txBody>
      </p:sp>
    </p:spTree>
    <p:extLst>
      <p:ext uri="{BB962C8B-B14F-4D97-AF65-F5344CB8AC3E}">
        <p14:creationId xmlns:p14="http://schemas.microsoft.com/office/powerpoint/2010/main" val="537831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7931224" cy="346050"/>
          </a:xfrm>
        </p:spPr>
        <p:txBody>
          <a:bodyPr>
            <a:noAutofit/>
          </a:bodyPr>
          <a:lstStyle/>
          <a:p>
            <a:r>
              <a:rPr lang="en-US" sz="2400" dirty="0" smtClean="0"/>
              <a:t>07.10.2024</a:t>
            </a:r>
            <a:endParaRPr lang="en-US" sz="2400" dirty="0"/>
          </a:p>
        </p:txBody>
      </p:sp>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764704"/>
            <a:ext cx="3957762" cy="3112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0" y="980728"/>
            <a:ext cx="4104456" cy="1477328"/>
          </a:xfrm>
          <a:prstGeom prst="rect">
            <a:avLst/>
          </a:prstGeom>
          <a:noFill/>
        </p:spPr>
        <p:txBody>
          <a:bodyPr wrap="square" rtlCol="0">
            <a:spAutoFit/>
          </a:bodyPr>
          <a:lstStyle/>
          <a:p>
            <a:r>
              <a:rPr lang="de-DE" dirty="0"/>
              <a:t>Meine erste Nachricht aus Medan am 7. Oktober und ich freue mich, dass bisher alles gut gegangen ist. 18 Stunden Flug mit Aufenthalten in Bangkok und Kuala Lumpur. </a:t>
            </a:r>
            <a:endParaRPr lang="en-US" dirty="0"/>
          </a:p>
        </p:txBody>
      </p:sp>
      <p:sp>
        <p:nvSpPr>
          <p:cNvPr id="11" name="TextBox 10"/>
          <p:cNvSpPr txBox="1"/>
          <p:nvPr/>
        </p:nvSpPr>
        <p:spPr>
          <a:xfrm>
            <a:off x="4572000" y="2492896"/>
            <a:ext cx="4104456" cy="4247317"/>
          </a:xfrm>
          <a:prstGeom prst="rect">
            <a:avLst/>
          </a:prstGeom>
          <a:noFill/>
        </p:spPr>
        <p:txBody>
          <a:bodyPr wrap="square" rtlCol="0">
            <a:spAutoFit/>
          </a:bodyPr>
          <a:lstStyle/>
          <a:p>
            <a:r>
              <a:rPr lang="de-DE" dirty="0"/>
              <a:t>Bin um 15:00 gestern  angekommen und wurde gleich von einem großen Komitee abgeholt , zum Essen begleitet und ins Hotel chauffiert, welches wirklich sehr komfortabel ist und heute wollte ich wieder vom Ansprechpartner Mr. Rakhmat aufgelesen und zur Uni gebracht und das ist so das erste Bild von der Uni und vom Büro in dem ich momentan alleine sitze. Das Abhol-Komitee am Flughafen: </a:t>
            </a:r>
            <a:r>
              <a:rPr lang="de-DE" dirty="0" err="1"/>
              <a:t>Mr.Rakmat</a:t>
            </a:r>
            <a:r>
              <a:rPr lang="de-DE" dirty="0"/>
              <a:t>, </a:t>
            </a:r>
            <a:r>
              <a:rPr lang="de-DE" dirty="0" err="1" smtClean="0"/>
              <a:t>Dr.Ismail</a:t>
            </a:r>
            <a:r>
              <a:rPr lang="de-DE" dirty="0" smtClean="0"/>
              <a:t> und </a:t>
            </a:r>
            <a:r>
              <a:rPr lang="de-DE" dirty="0"/>
              <a:t>die ranghöchsten Damen </a:t>
            </a:r>
            <a:r>
              <a:rPr lang="de-DE" dirty="0" err="1" smtClean="0"/>
              <a:t>Dr.Nurhanifah</a:t>
            </a:r>
            <a:r>
              <a:rPr lang="de-DE" dirty="0" smtClean="0"/>
              <a:t> (Vize Rektorin) und Ms. </a:t>
            </a:r>
            <a:r>
              <a:rPr lang="de-DE" dirty="0" err="1" smtClean="0"/>
              <a:t>Hafsah</a:t>
            </a:r>
            <a:r>
              <a:rPr lang="de-DE" dirty="0" smtClean="0"/>
              <a:t> in </a:t>
            </a:r>
            <a:r>
              <a:rPr lang="de-DE" dirty="0"/>
              <a:t>der Fakultät. </a:t>
            </a:r>
            <a:r>
              <a:rPr lang="de-DE" dirty="0" smtClean="0"/>
              <a:t>Beim Essen sind dann auch der Dekan Dr. </a:t>
            </a:r>
            <a:r>
              <a:rPr lang="de-DE" dirty="0" err="1" smtClean="0"/>
              <a:t>Zulham</a:t>
            </a:r>
            <a:r>
              <a:rPr lang="de-DE" dirty="0" smtClean="0"/>
              <a:t> und sein Vize Dr. </a:t>
            </a:r>
            <a:r>
              <a:rPr lang="de-DE" dirty="0" err="1" smtClean="0"/>
              <a:t>Ridwan</a:t>
            </a:r>
            <a:r>
              <a:rPr lang="de-DE" dirty="0" smtClean="0"/>
              <a:t> </a:t>
            </a:r>
            <a:r>
              <a:rPr lang="de-DE" dirty="0" err="1" smtClean="0"/>
              <a:t>dabeicc</a:t>
            </a:r>
            <a:endParaRPr lang="en-US"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933056"/>
            <a:ext cx="4219749" cy="2723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6773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5856" y="10216"/>
            <a:ext cx="5760640" cy="2410671"/>
          </a:xfrm>
        </p:spPr>
        <p:txBody>
          <a:bodyPr>
            <a:noAutofit/>
          </a:bodyPr>
          <a:lstStyle/>
          <a:p>
            <a:pPr marL="0" indent="0">
              <a:buNone/>
            </a:pPr>
            <a:r>
              <a:rPr lang="de-DE" sz="1800" dirty="0"/>
              <a:t>Dazu habe ich </a:t>
            </a:r>
            <a:r>
              <a:rPr lang="de-DE" sz="1800" dirty="0" smtClean="0"/>
              <a:t>ungefähr </a:t>
            </a:r>
            <a:r>
              <a:rPr lang="de-DE" sz="1800" dirty="0"/>
              <a:t>eine Stunde zum Thema: </a:t>
            </a:r>
            <a:r>
              <a:rPr lang="de-DE" sz="1800" dirty="0" smtClean="0"/>
              <a:t>„The </a:t>
            </a:r>
            <a:r>
              <a:rPr lang="de-DE" sz="1800" dirty="0" err="1"/>
              <a:t>Readiness</a:t>
            </a:r>
            <a:r>
              <a:rPr lang="de-DE" sz="1800" dirty="0"/>
              <a:t> </a:t>
            </a:r>
            <a:r>
              <a:rPr lang="de-DE" sz="1800" dirty="0" err="1"/>
              <a:t>of</a:t>
            </a:r>
            <a:r>
              <a:rPr lang="de-DE" sz="1800" dirty="0"/>
              <a:t> Technology </a:t>
            </a:r>
            <a:r>
              <a:rPr lang="de-DE" sz="1800" dirty="0" err="1"/>
              <a:t>Students</a:t>
            </a:r>
            <a:r>
              <a:rPr lang="de-DE" sz="1800" dirty="0"/>
              <a:t> </a:t>
            </a:r>
            <a:r>
              <a:rPr lang="de-DE" sz="1800" dirty="0" err="1"/>
              <a:t>to</a:t>
            </a:r>
            <a:r>
              <a:rPr lang="de-DE" sz="1800" dirty="0"/>
              <a:t> Face </a:t>
            </a:r>
            <a:r>
              <a:rPr lang="de-DE" sz="1800" dirty="0" err="1"/>
              <a:t>the</a:t>
            </a:r>
            <a:r>
              <a:rPr lang="de-DE" sz="1800" dirty="0"/>
              <a:t> Area </a:t>
            </a:r>
            <a:r>
              <a:rPr lang="de-DE" sz="1800" dirty="0" err="1"/>
              <a:t>of</a:t>
            </a:r>
            <a:r>
              <a:rPr lang="de-DE" sz="1800" dirty="0"/>
              <a:t> </a:t>
            </a:r>
            <a:r>
              <a:rPr lang="de-DE" sz="1800" dirty="0" err="1"/>
              <a:t>Artificial</a:t>
            </a:r>
            <a:r>
              <a:rPr lang="de-DE" sz="1800" dirty="0"/>
              <a:t> </a:t>
            </a:r>
            <a:r>
              <a:rPr lang="de-DE" sz="1800" dirty="0" err="1" smtClean="0"/>
              <a:t>Intelligence</a:t>
            </a:r>
            <a:r>
              <a:rPr lang="de-DE" sz="1800" dirty="0" smtClean="0"/>
              <a:t>“ geredet </a:t>
            </a:r>
            <a:r>
              <a:rPr lang="de-DE" sz="1800" dirty="0"/>
              <a:t>und habe mich entlang der Stichworte bzw. die  </a:t>
            </a:r>
            <a:r>
              <a:rPr lang="de-DE" sz="1800" dirty="0" smtClean="0"/>
              <a:t>Kapitel-Überschriften </a:t>
            </a:r>
            <a:r>
              <a:rPr lang="de-DE" sz="1800" dirty="0"/>
              <a:t>dieser drei Papier gehangelt. Diese wurden auf der </a:t>
            </a:r>
            <a:r>
              <a:rPr lang="de-DE" sz="1800" dirty="0" smtClean="0"/>
              <a:t>großen </a:t>
            </a:r>
            <a:r>
              <a:rPr lang="de-DE" sz="1800" dirty="0"/>
              <a:t>Leinwand gezeigt, </a:t>
            </a:r>
            <a:r>
              <a:rPr lang="de-DE" sz="1800" dirty="0" smtClean="0"/>
              <a:t>eine </a:t>
            </a:r>
            <a:r>
              <a:rPr lang="de-DE" sz="1800" dirty="0"/>
              <a:t>PowerPoint  </a:t>
            </a:r>
            <a:r>
              <a:rPr lang="de-DE" sz="1800" dirty="0" smtClean="0"/>
              <a:t>Präsentation wäre nützlich gewesen, dann hätte man </a:t>
            </a:r>
            <a:r>
              <a:rPr lang="de-DE" sz="1800" dirty="0"/>
              <a:t>mir </a:t>
            </a:r>
            <a:r>
              <a:rPr lang="de-DE" sz="1800" dirty="0" smtClean="0"/>
              <a:t>das aber </a:t>
            </a:r>
            <a:r>
              <a:rPr lang="de-DE" sz="1800" dirty="0"/>
              <a:t>vorher mitteilen </a:t>
            </a:r>
            <a:r>
              <a:rPr lang="de-DE" sz="1800" dirty="0" smtClean="0"/>
              <a:t>müssen, aber </a:t>
            </a:r>
            <a:r>
              <a:rPr lang="de-DE" sz="1800" dirty="0"/>
              <a:t>so ging </a:t>
            </a:r>
            <a:r>
              <a:rPr lang="de-DE" sz="1800" dirty="0" smtClean="0"/>
              <a:t>es eigentlich auch gut.</a:t>
            </a:r>
            <a:endParaRPr lang="en-US" sz="1800" dirty="0" smtClean="0"/>
          </a:p>
          <a:p>
            <a:pPr marL="0" indent="0">
              <a:buNone/>
            </a:pPr>
            <a:endParaRPr lang="en-US" sz="1800" dirty="0"/>
          </a:p>
        </p:txBody>
      </p:sp>
      <p:sp>
        <p:nvSpPr>
          <p:cNvPr id="4" name="Title 1"/>
          <p:cNvSpPr txBox="1">
            <a:spLocks/>
          </p:cNvSpPr>
          <p:nvPr/>
        </p:nvSpPr>
        <p:spPr>
          <a:xfrm>
            <a:off x="107504" y="0"/>
            <a:ext cx="2088232"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16.10.2024</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50" y="2276871"/>
            <a:ext cx="8352632" cy="254980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48680"/>
            <a:ext cx="3176635" cy="1553788"/>
          </a:xfrm>
          <a:prstGeom prst="rect">
            <a:avLst/>
          </a:prstGeom>
        </p:spPr>
      </p:pic>
      <p:sp>
        <p:nvSpPr>
          <p:cNvPr id="8" name="TextBox 7"/>
          <p:cNvSpPr txBox="1"/>
          <p:nvPr/>
        </p:nvSpPr>
        <p:spPr>
          <a:xfrm>
            <a:off x="147750" y="4826675"/>
            <a:ext cx="8996250" cy="2031325"/>
          </a:xfrm>
          <a:prstGeom prst="rect">
            <a:avLst/>
          </a:prstGeom>
          <a:noFill/>
        </p:spPr>
        <p:txBody>
          <a:bodyPr wrap="square" rtlCol="0">
            <a:spAutoFit/>
          </a:bodyPr>
          <a:lstStyle/>
          <a:p>
            <a:r>
              <a:rPr lang="de-DE" dirty="0" smtClean="0"/>
              <a:t>Dann </a:t>
            </a:r>
            <a:r>
              <a:rPr lang="de-DE" dirty="0"/>
              <a:t>gab es noch ungefähr eine Dreiviertelstunde Fragen. Meinen Vortrag wurde zum Teil konsekutiv </a:t>
            </a:r>
            <a:r>
              <a:rPr lang="de-DE" dirty="0" smtClean="0"/>
              <a:t>übersetzt und in 5 Hörsäle der Fakultät übertragen ( Bild oben),  </a:t>
            </a:r>
            <a:r>
              <a:rPr lang="de-DE" dirty="0"/>
              <a:t>zum Teil habe ich ihn auch nur auf Englisch gehalten. Das machten die Konferenzleiter (ein Sudentenpärchen w/m), die das sehr nett und humorvoll </a:t>
            </a:r>
            <a:r>
              <a:rPr lang="de-DE" dirty="0" smtClean="0"/>
              <a:t>machten). </a:t>
            </a:r>
            <a:r>
              <a:rPr lang="de-DE" dirty="0"/>
              <a:t>Am Anfang gibt es natürlich immer den Koran-Text und die Nationalhymne ( beides nicht humorvoll). </a:t>
            </a:r>
            <a:endParaRPr lang="en-US" dirty="0"/>
          </a:p>
          <a:p>
            <a:r>
              <a:rPr lang="de-DE" dirty="0"/>
              <a:t>Anschließend, war ja zu erwarten, kommt die gemeinsame Fotosession. Vorher bekam ja noch mein Zertifikat und dann noch hier mein Erinnerungs-Exponat mit Schmuckhülle.  </a:t>
            </a:r>
            <a:endParaRPr lang="en-US" dirty="0"/>
          </a:p>
        </p:txBody>
      </p:sp>
    </p:spTree>
    <p:extLst>
      <p:ext uri="{BB962C8B-B14F-4D97-AF65-F5344CB8AC3E}">
        <p14:creationId xmlns:p14="http://schemas.microsoft.com/office/powerpoint/2010/main" val="129331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9992" y="179213"/>
            <a:ext cx="4644008" cy="6678787"/>
          </a:xfrm>
        </p:spPr>
        <p:txBody>
          <a:bodyPr>
            <a:noAutofit/>
          </a:bodyPr>
          <a:lstStyle/>
          <a:p>
            <a:pPr marL="0" indent="0">
              <a:buNone/>
            </a:pPr>
            <a:r>
              <a:rPr lang="de-DE" sz="1800" dirty="0"/>
              <a:t>Und heute mal wieder eine Veranstaltung; die Olympiade der Religionswissenschaften und der Forschung (wohl der </a:t>
            </a:r>
            <a:r>
              <a:rPr lang="de-DE" sz="1800" dirty="0" smtClean="0"/>
              <a:t>Fakultäten </a:t>
            </a:r>
            <a:r>
              <a:rPr lang="de-DE" sz="1800" dirty="0"/>
              <a:t>untereinander, in was ?)</a:t>
            </a:r>
          </a:p>
          <a:p>
            <a:pPr marL="0" indent="0">
              <a:buNone/>
            </a:pPr>
            <a:r>
              <a:rPr lang="de-DE" sz="1800" dirty="0"/>
              <a:t>Gut, Musik ist hier praktisch an jedem Tag und auch aus den einzelnen Abteilungen, wird immer gefeiert und gesungen. Aber hier ist  </a:t>
            </a:r>
            <a:r>
              <a:rPr lang="de-DE" sz="1800" dirty="0" smtClean="0"/>
              <a:t>natürlich große Bühne </a:t>
            </a:r>
            <a:r>
              <a:rPr lang="de-DE" sz="1800" dirty="0"/>
              <a:t>und okay, da sitze ich </a:t>
            </a:r>
            <a:r>
              <a:rPr lang="de-DE" sz="1800" dirty="0" smtClean="0"/>
              <a:t>natürlich </a:t>
            </a:r>
            <a:r>
              <a:rPr lang="de-DE" sz="1800" dirty="0"/>
              <a:t>wieder in der ersten Reihe neben dem Chef der Religionswissenschaften,  der nun leider kein Englisch kann und ich auch kein Arabisch.  ..und dann geht's weiter mit, ihr kennt das schon, erst der Koran, dann die Nationalhymne dann gibt's Reden und dann werden erstmal Fotos gemacht und jetzt bin ich erstmal </a:t>
            </a:r>
            <a:r>
              <a:rPr lang="de-DE" sz="1800" dirty="0" smtClean="0"/>
              <a:t>erlöst und </a:t>
            </a:r>
            <a:r>
              <a:rPr lang="de-DE" sz="1800" dirty="0"/>
              <a:t>kann weiter meine Arbeit nachgehen. </a:t>
            </a:r>
            <a:endParaRPr lang="de-DE" sz="1800" dirty="0" smtClean="0"/>
          </a:p>
          <a:p>
            <a:pPr marL="0" indent="0">
              <a:buNone/>
            </a:pPr>
            <a:r>
              <a:rPr lang="de-DE" sz="1800" dirty="0" smtClean="0"/>
              <a:t>Der repräsentative </a:t>
            </a:r>
            <a:r>
              <a:rPr lang="de-DE" sz="1800" dirty="0"/>
              <a:t>Teil ist vorbei und ich musste nichts sagen sondern nur auf der </a:t>
            </a:r>
            <a:r>
              <a:rPr lang="de-DE" sz="1800" dirty="0" smtClean="0"/>
              <a:t>Bühne </a:t>
            </a:r>
            <a:r>
              <a:rPr lang="de-DE" sz="1800" dirty="0"/>
              <a:t>stehen und </a:t>
            </a:r>
            <a:r>
              <a:rPr lang="de-DE" sz="1800" dirty="0" smtClean="0"/>
              <a:t>für </a:t>
            </a:r>
            <a:r>
              <a:rPr lang="de-DE" sz="1800" dirty="0"/>
              <a:t>die Fotos bereit stehen. Die schenke  ich </a:t>
            </a:r>
            <a:r>
              <a:rPr lang="de-DE" sz="1800" dirty="0" smtClean="0"/>
              <a:t>mir </a:t>
            </a:r>
            <a:r>
              <a:rPr lang="de-DE" sz="1800" dirty="0"/>
              <a:t>jetzt mal, </a:t>
            </a:r>
            <a:r>
              <a:rPr lang="de-DE" sz="1800" dirty="0" smtClean="0"/>
              <a:t>schöner </a:t>
            </a:r>
            <a:r>
              <a:rPr lang="de-DE" sz="1800" dirty="0"/>
              <a:t>sind die </a:t>
            </a:r>
            <a:r>
              <a:rPr lang="de-DE" sz="1800" dirty="0" smtClean="0"/>
              <a:t>Kostüme </a:t>
            </a:r>
            <a:r>
              <a:rPr lang="de-DE" sz="1800" dirty="0"/>
              <a:t>der traditionellen </a:t>
            </a:r>
            <a:r>
              <a:rPr lang="de-DE" sz="1800" dirty="0" smtClean="0"/>
              <a:t>Tänzerinnen, </a:t>
            </a:r>
            <a:r>
              <a:rPr lang="de-DE" sz="1800" dirty="0"/>
              <a:t>die ganz am Anfang ihren Auftritt hatten und die Dekoration.</a:t>
            </a:r>
          </a:p>
          <a:p>
            <a:endParaRPr lang="en-US" sz="1800" dirty="0"/>
          </a:p>
        </p:txBody>
      </p:sp>
      <p:sp>
        <p:nvSpPr>
          <p:cNvPr id="4" name="Title 1"/>
          <p:cNvSpPr txBox="1">
            <a:spLocks/>
          </p:cNvSpPr>
          <p:nvPr/>
        </p:nvSpPr>
        <p:spPr>
          <a:xfrm>
            <a:off x="107504" y="44624"/>
            <a:ext cx="439248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17./18.10.2024</a:t>
            </a: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3" y="390674"/>
            <a:ext cx="4320480" cy="269018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350" y="3080862"/>
            <a:ext cx="2309728" cy="1416358"/>
          </a:xfrm>
          <a:prstGeom prst="rect">
            <a:avLst/>
          </a:prstGeom>
        </p:spPr>
      </p:pic>
      <p:sp>
        <p:nvSpPr>
          <p:cNvPr id="8" name="TextBox 7"/>
          <p:cNvSpPr txBox="1"/>
          <p:nvPr/>
        </p:nvSpPr>
        <p:spPr>
          <a:xfrm>
            <a:off x="143508" y="4549676"/>
            <a:ext cx="4392489" cy="2308324"/>
          </a:xfrm>
          <a:prstGeom prst="rect">
            <a:avLst/>
          </a:prstGeom>
          <a:noFill/>
        </p:spPr>
        <p:txBody>
          <a:bodyPr wrap="square" rtlCol="0">
            <a:spAutoFit/>
          </a:bodyPr>
          <a:lstStyle/>
          <a:p>
            <a:r>
              <a:rPr lang="de-DE" dirty="0"/>
              <a:t>Noch was zur </a:t>
            </a:r>
            <a:r>
              <a:rPr lang="de-DE" dirty="0" smtClean="0"/>
              <a:t>Olympiade: </a:t>
            </a:r>
            <a:r>
              <a:rPr lang="de-DE" dirty="0"/>
              <a:t>das scheint sich </a:t>
            </a:r>
            <a:r>
              <a:rPr lang="de-DE" dirty="0" smtClean="0"/>
              <a:t>um ein </a:t>
            </a:r>
            <a:r>
              <a:rPr lang="de-DE" dirty="0"/>
              <a:t>Turnier mit dem Gruppenspiel </a:t>
            </a:r>
            <a:r>
              <a:rPr lang="de-DE" dirty="0" smtClean="0"/>
              <a:t>Mobile </a:t>
            </a:r>
            <a:r>
              <a:rPr lang="de-DE" dirty="0" err="1"/>
              <a:t>Legends</a:t>
            </a:r>
            <a:r>
              <a:rPr lang="de-DE" dirty="0"/>
              <a:t>: Bang </a:t>
            </a:r>
            <a:r>
              <a:rPr lang="de-DE" dirty="0" err="1" smtClean="0"/>
              <a:t>Bang</a:t>
            </a:r>
            <a:r>
              <a:rPr lang="de-DE" dirty="0" smtClean="0"/>
              <a:t> zu handeln. </a:t>
            </a:r>
            <a:r>
              <a:rPr lang="de-DE" dirty="0"/>
              <a:t>Ich wohnte dem Halbfinale bei 10:30 Minuten mit jeweils 5 fiktiven </a:t>
            </a:r>
            <a:r>
              <a:rPr lang="de-DE" dirty="0" smtClean="0"/>
              <a:t>Spieler-Figuren, </a:t>
            </a:r>
            <a:r>
              <a:rPr lang="de-DE" dirty="0"/>
              <a:t>alle anderen schauten auf einem Bildschirm zu, bis einer gewonnen hatte. Das Finale konnte ich </a:t>
            </a:r>
            <a:r>
              <a:rPr lang="de-DE" dirty="0" smtClean="0"/>
              <a:t>mir </a:t>
            </a:r>
            <a:r>
              <a:rPr lang="de-DE" dirty="0"/>
              <a:t>schenken (</a:t>
            </a:r>
            <a:r>
              <a:rPr lang="de-DE" dirty="0" err="1"/>
              <a:t>Ilhamdullilah</a:t>
            </a:r>
            <a:r>
              <a:rPr lang="de-DE" dirty="0" smtClean="0"/>
              <a:t>).</a:t>
            </a:r>
            <a:endParaRPr lang="en-US" dirty="0"/>
          </a:p>
        </p:txBody>
      </p:sp>
    </p:spTree>
    <p:extLst>
      <p:ext uri="{BB962C8B-B14F-4D97-AF65-F5344CB8AC3E}">
        <p14:creationId xmlns:p14="http://schemas.microsoft.com/office/powerpoint/2010/main" val="18987446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327" y="774718"/>
            <a:ext cx="2645708" cy="2520280"/>
          </a:xfrm>
        </p:spPr>
        <p:txBody>
          <a:bodyPr>
            <a:normAutofit/>
          </a:bodyPr>
          <a:lstStyle/>
          <a:p>
            <a:pPr marL="0" indent="0">
              <a:buNone/>
            </a:pPr>
            <a:r>
              <a:rPr lang="de-DE" sz="1800" dirty="0"/>
              <a:t>So jetzt habe ich mal ein paar Aufnahmen von der Olympiade hier machen können und man sieht es ist auch eine Fashionshow aber gleichzeitig natürlich wie immer in Indonesien jede Menge zu Essen</a:t>
            </a:r>
            <a:r>
              <a:rPr lang="de-DE" sz="1800" dirty="0" smtClean="0"/>
              <a:t>.</a:t>
            </a:r>
            <a:endParaRPr lang="en-US" sz="1800" dirty="0"/>
          </a:p>
        </p:txBody>
      </p:sp>
      <p:sp>
        <p:nvSpPr>
          <p:cNvPr id="4" name="Title 1"/>
          <p:cNvSpPr txBox="1">
            <a:spLocks/>
          </p:cNvSpPr>
          <p:nvPr/>
        </p:nvSpPr>
        <p:spPr>
          <a:xfrm>
            <a:off x="107504" y="44624"/>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17./18.10.2024</a:t>
            </a:r>
            <a:endParaRPr lang="en-US"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848" y="49816"/>
            <a:ext cx="5940151" cy="330122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3302420"/>
            <a:ext cx="3779911" cy="340543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321030"/>
            <a:ext cx="4766060" cy="3536970"/>
          </a:xfrm>
          <a:prstGeom prst="rect">
            <a:avLst/>
          </a:prstGeom>
        </p:spPr>
      </p:pic>
    </p:spTree>
    <p:extLst>
      <p:ext uri="{BB962C8B-B14F-4D97-AF65-F5344CB8AC3E}">
        <p14:creationId xmlns:p14="http://schemas.microsoft.com/office/powerpoint/2010/main" val="4543981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8310" y="3672952"/>
            <a:ext cx="4759714" cy="3185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sz="1800" dirty="0" smtClean="0"/>
              <a:t>Im Laden wo ich </a:t>
            </a:r>
            <a:r>
              <a:rPr lang="de-DE" sz="1800" dirty="0" err="1" smtClean="0"/>
              <a:t>Dimsum</a:t>
            </a:r>
            <a:r>
              <a:rPr lang="de-DE" sz="1800" dirty="0" smtClean="0"/>
              <a:t> und dazu ein paar kleine Pasteten kaufen wollte, musste ich allerdings eine Mindestmenge abnehmen. Die habe ich mir teilen lassen und habe eine Hälfte an Habiba verschenkt, die sehr gut Englisch konnte mit dem ich dann am Schluss noch ein paar Worte gewechselt habe. Die Fakultäten die messen sich eben nicht nur in Schönheit oder Tischtennis sondern auch in verschiedenem Research Abteilung (wurde mir berichtet) und das geht heute und morgen auch noch so</a:t>
            </a:r>
            <a:endParaRPr lang="en-US" sz="1800" dirty="0" smtClean="0"/>
          </a:p>
        </p:txBody>
      </p:sp>
      <p:sp>
        <p:nvSpPr>
          <p:cNvPr id="5" name="Title 1"/>
          <p:cNvSpPr txBox="1">
            <a:spLocks/>
          </p:cNvSpPr>
          <p:nvPr/>
        </p:nvSpPr>
        <p:spPr>
          <a:xfrm>
            <a:off x="107504" y="44624"/>
            <a:ext cx="439248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17./18.10.2024</a:t>
            </a:r>
            <a:endParaRPr lang="en-US"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020" y="427821"/>
            <a:ext cx="4289604" cy="321720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39" y="218353"/>
            <a:ext cx="4190873" cy="6052080"/>
          </a:xfrm>
          <a:prstGeom prst="rect">
            <a:avLst/>
          </a:prstGeom>
        </p:spPr>
      </p:pic>
      <p:sp>
        <p:nvSpPr>
          <p:cNvPr id="8" name="Title 1"/>
          <p:cNvSpPr txBox="1">
            <a:spLocks/>
          </p:cNvSpPr>
          <p:nvPr/>
        </p:nvSpPr>
        <p:spPr>
          <a:xfrm>
            <a:off x="581919" y="813555"/>
            <a:ext cx="439248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17./18.10.2024</a:t>
            </a:r>
            <a:endParaRPr lang="en-US" sz="2400" dirty="0"/>
          </a:p>
        </p:txBody>
      </p:sp>
    </p:spTree>
    <p:extLst>
      <p:ext uri="{BB962C8B-B14F-4D97-AF65-F5344CB8AC3E}">
        <p14:creationId xmlns:p14="http://schemas.microsoft.com/office/powerpoint/2010/main" val="2396912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8184" y="503210"/>
            <a:ext cx="2736304" cy="5935285"/>
          </a:xfrm>
        </p:spPr>
        <p:txBody>
          <a:bodyPr>
            <a:noAutofit/>
          </a:bodyPr>
          <a:lstStyle/>
          <a:p>
            <a:pPr marL="0" indent="0">
              <a:buNone/>
            </a:pPr>
            <a:r>
              <a:rPr lang="de-DE" sz="1800" dirty="0"/>
              <a:t>Nach 3 Stunden Fahrt angekommen in </a:t>
            </a:r>
            <a:r>
              <a:rPr lang="de-DE" sz="1800" dirty="0" err="1"/>
              <a:t>Bukit</a:t>
            </a:r>
            <a:r>
              <a:rPr lang="de-DE" sz="1800" dirty="0"/>
              <a:t> </a:t>
            </a:r>
            <a:r>
              <a:rPr lang="de-DE" sz="1800" dirty="0" err="1" smtClean="0"/>
              <a:t>Lawang</a:t>
            </a:r>
            <a:r>
              <a:rPr lang="de-DE" sz="1800" dirty="0" smtClean="0"/>
              <a:t> im „</a:t>
            </a:r>
            <a:r>
              <a:rPr lang="de-DE" sz="1800" dirty="0" err="1" smtClean="0"/>
              <a:t>Jungle</a:t>
            </a:r>
            <a:r>
              <a:rPr lang="de-DE" sz="1800" dirty="0" smtClean="0"/>
              <a:t> Inn“, </a:t>
            </a:r>
            <a:r>
              <a:rPr lang="de-DE" sz="1800" dirty="0"/>
              <a:t>idyllisch am Fluss aber hier ist man als </a:t>
            </a:r>
            <a:r>
              <a:rPr lang="de-DE" sz="1800" dirty="0" err="1"/>
              <a:t>Weißnase</a:t>
            </a:r>
            <a:r>
              <a:rPr lang="de-DE" sz="1800" dirty="0"/>
              <a:t> natürlich nicht allein. 3 Stunden Fahrt von Medan ab um 5 Uhr, löchrige Straße, 2 Kamikaze Fahrer vermittelt von Dr. Ismail, schöner Sonnenaufgang ab 5 Uhr morgens. Angekommen um 8 Uhr, 3 Stunden später hätte auch gereicht</a:t>
            </a:r>
            <a:r>
              <a:rPr lang="de-DE" sz="1800" dirty="0" smtClean="0"/>
              <a:t>.</a:t>
            </a:r>
          </a:p>
          <a:p>
            <a:pPr marL="0" indent="0">
              <a:buNone/>
            </a:pPr>
            <a:endParaRPr lang="de-DE" sz="1800" dirty="0"/>
          </a:p>
          <a:p>
            <a:pPr marL="0" indent="0">
              <a:buNone/>
            </a:pPr>
            <a:r>
              <a:rPr lang="de-DE" sz="1800" dirty="0" smtClean="0"/>
              <a:t>Der Blick auf den Fluss ist spektakulär, oft dekoriert mit Äffchen auf dem Balkon</a:t>
            </a:r>
            <a:endParaRPr lang="en-US" sz="1800" dirty="0"/>
          </a:p>
        </p:txBody>
      </p:sp>
      <p:sp>
        <p:nvSpPr>
          <p:cNvPr id="4" name="Title 1"/>
          <p:cNvSpPr txBox="1">
            <a:spLocks/>
          </p:cNvSpPr>
          <p:nvPr/>
        </p:nvSpPr>
        <p:spPr>
          <a:xfrm>
            <a:off x="29761" y="159631"/>
            <a:ext cx="439248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19./20.10.2024</a:t>
            </a:r>
            <a:endParaRPr lang="en-US" sz="2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542453"/>
            <a:ext cx="5616624" cy="283145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36" y="3573016"/>
            <a:ext cx="3916524" cy="286548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5153" y="3491140"/>
            <a:ext cx="1631361" cy="3198084"/>
          </a:xfrm>
          <a:prstGeom prst="rect">
            <a:avLst/>
          </a:prstGeom>
        </p:spPr>
      </p:pic>
    </p:spTree>
    <p:extLst>
      <p:ext uri="{BB962C8B-B14F-4D97-AF65-F5344CB8AC3E}">
        <p14:creationId xmlns:p14="http://schemas.microsoft.com/office/powerpoint/2010/main" val="14964600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8300" y="3501008"/>
            <a:ext cx="3014276" cy="3416320"/>
          </a:xfrm>
          <a:prstGeom prst="rect">
            <a:avLst/>
          </a:prstGeom>
          <a:noFill/>
        </p:spPr>
        <p:txBody>
          <a:bodyPr wrap="square" rtlCol="0">
            <a:spAutoFit/>
          </a:bodyPr>
          <a:lstStyle/>
          <a:p>
            <a:r>
              <a:rPr lang="de-DE" dirty="0" smtClean="0"/>
              <a:t>Denn um 11 ging’s los ging mit Guide "Rosi" (sehr nett und am Eingang zum Nationalpark) war ich 5 Stunden unterwegs im Park anstrengend, Hemd klebt, Bergtour rauf und runter. Da kann man auch eine Woche wandern aber so war's OK.</a:t>
            </a:r>
          </a:p>
          <a:p>
            <a:r>
              <a:rPr lang="de-DE" dirty="0" smtClean="0"/>
              <a:t>Erste Affen sind </a:t>
            </a:r>
            <a:r>
              <a:rPr lang="de-DE" dirty="0" err="1" smtClean="0"/>
              <a:t>Languren</a:t>
            </a:r>
            <a:r>
              <a:rPr lang="de-DE" dirty="0" smtClean="0"/>
              <a:t>, wegen der Haare „</a:t>
            </a:r>
            <a:r>
              <a:rPr lang="de-DE" dirty="0" err="1" smtClean="0"/>
              <a:t>Pinky</a:t>
            </a:r>
            <a:r>
              <a:rPr lang="de-DE" dirty="0" smtClean="0"/>
              <a:t> </a:t>
            </a:r>
            <a:r>
              <a:rPr lang="de-DE" dirty="0" err="1" smtClean="0"/>
              <a:t>Monkey</a:t>
            </a:r>
            <a:r>
              <a:rPr lang="de-DE" dirty="0" smtClean="0"/>
              <a:t>“ genannt</a:t>
            </a:r>
            <a:endParaRPr lang="en-US" dirty="0" smtClean="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93" y="631762"/>
            <a:ext cx="4974698" cy="298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107003" y="202549"/>
            <a:ext cx="1915572" cy="3416320"/>
          </a:xfrm>
          <a:prstGeom prst="rect">
            <a:avLst/>
          </a:prstGeom>
          <a:noFill/>
        </p:spPr>
        <p:txBody>
          <a:bodyPr wrap="square" rtlCol="0">
            <a:spAutoFit/>
          </a:bodyPr>
          <a:lstStyle/>
          <a:p>
            <a:r>
              <a:rPr lang="de-DE" dirty="0"/>
              <a:t>Zum Hotel geht's </a:t>
            </a:r>
            <a:r>
              <a:rPr lang="de-DE" dirty="0" smtClean="0"/>
              <a:t>über </a:t>
            </a:r>
            <a:r>
              <a:rPr lang="de-DE" dirty="0"/>
              <a:t>den Fluss , dann noch 15 Min. durch enge Gassen, die nur zu Fuß oder mit Motorrad zu durchqueren sind. Morgen </a:t>
            </a:r>
            <a:r>
              <a:rPr lang="de-DE" dirty="0" smtClean="0"/>
              <a:t>am 20. geht’s </a:t>
            </a:r>
            <a:r>
              <a:rPr lang="de-DE" dirty="0"/>
              <a:t>wieder zurück. </a:t>
            </a:r>
            <a:endParaRPr lang="en-US" dirty="0"/>
          </a:p>
          <a:p>
            <a:endParaRPr lang="en-US" dirty="0"/>
          </a:p>
        </p:txBody>
      </p:sp>
      <p:sp>
        <p:nvSpPr>
          <p:cNvPr id="7" name="Title 1"/>
          <p:cNvSpPr txBox="1">
            <a:spLocks/>
          </p:cNvSpPr>
          <p:nvPr/>
        </p:nvSpPr>
        <p:spPr>
          <a:xfrm>
            <a:off x="107504" y="39516"/>
            <a:ext cx="439248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19./20.10.2024</a:t>
            </a:r>
            <a:endParaRPr lang="en-US" sz="24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076056" y="146184"/>
            <a:ext cx="1864486" cy="3429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74" y="3625569"/>
            <a:ext cx="2757574" cy="324406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6948" y="3854829"/>
            <a:ext cx="3169872" cy="2958547"/>
          </a:xfrm>
          <a:prstGeom prst="rect">
            <a:avLst/>
          </a:prstGeom>
        </p:spPr>
      </p:pic>
    </p:spTree>
    <p:extLst>
      <p:ext uri="{BB962C8B-B14F-4D97-AF65-F5344CB8AC3E}">
        <p14:creationId xmlns:p14="http://schemas.microsoft.com/office/powerpoint/2010/main" val="27176549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0" y="2708920"/>
            <a:ext cx="4365968" cy="4032448"/>
          </a:xfrm>
          <a:prstGeom prst="rect">
            <a:avLst/>
          </a:prstGeom>
        </p:spPr>
      </p:pic>
      <p:sp>
        <p:nvSpPr>
          <p:cNvPr id="4" name="TextBox 3"/>
          <p:cNvSpPr txBox="1"/>
          <p:nvPr/>
        </p:nvSpPr>
        <p:spPr>
          <a:xfrm>
            <a:off x="7107002" y="3501008"/>
            <a:ext cx="1915573" cy="2016224"/>
          </a:xfrm>
          <a:prstGeom prst="rect">
            <a:avLst/>
          </a:prstGeom>
          <a:noFill/>
        </p:spPr>
        <p:txBody>
          <a:bodyPr wrap="square" rtlCol="0">
            <a:spAutoFit/>
          </a:bodyPr>
          <a:lstStyle/>
          <a:p>
            <a:r>
              <a:rPr lang="de-DE" dirty="0" smtClean="0"/>
              <a:t>Bei den </a:t>
            </a:r>
            <a:r>
              <a:rPr lang="de-DE" dirty="0" err="1" smtClean="0"/>
              <a:t>Orang</a:t>
            </a:r>
            <a:r>
              <a:rPr lang="de-DE" dirty="0" smtClean="0"/>
              <a:t> </a:t>
            </a:r>
            <a:r>
              <a:rPr lang="de-DE" dirty="0" err="1" smtClean="0"/>
              <a:t>Utangs</a:t>
            </a:r>
            <a:r>
              <a:rPr lang="de-DE" dirty="0" smtClean="0"/>
              <a:t> muss man dann ganz schön fix sein, denn sonst verschwinden sie rauf in die Äste</a:t>
            </a:r>
            <a:endParaRPr lang="en-US" dirty="0" smtClean="0"/>
          </a:p>
        </p:txBody>
      </p:sp>
      <p:sp>
        <p:nvSpPr>
          <p:cNvPr id="6" name="TextBox 5"/>
          <p:cNvSpPr txBox="1"/>
          <p:nvPr/>
        </p:nvSpPr>
        <p:spPr>
          <a:xfrm>
            <a:off x="7107003" y="202549"/>
            <a:ext cx="1915572" cy="1754326"/>
          </a:xfrm>
          <a:prstGeom prst="rect">
            <a:avLst/>
          </a:prstGeom>
          <a:noFill/>
        </p:spPr>
        <p:txBody>
          <a:bodyPr wrap="square" rtlCol="0">
            <a:spAutoFit/>
          </a:bodyPr>
          <a:lstStyle/>
          <a:p>
            <a:r>
              <a:rPr lang="en-US" dirty="0" err="1" smtClean="0"/>
              <a:t>Gibt</a:t>
            </a:r>
            <a:r>
              <a:rPr lang="en-US" dirty="0" smtClean="0"/>
              <a:t> </a:t>
            </a:r>
            <a:r>
              <a:rPr lang="en-US" dirty="0" err="1" smtClean="0"/>
              <a:t>natürlich</a:t>
            </a:r>
            <a:r>
              <a:rPr lang="en-US" dirty="0" smtClean="0"/>
              <a:t> </a:t>
            </a:r>
            <a:r>
              <a:rPr lang="en-US" dirty="0" err="1" smtClean="0"/>
              <a:t>auch</a:t>
            </a:r>
            <a:r>
              <a:rPr lang="en-US" dirty="0" smtClean="0"/>
              <a:t> </a:t>
            </a:r>
            <a:r>
              <a:rPr lang="en-US" dirty="0" err="1" smtClean="0"/>
              <a:t>andere</a:t>
            </a:r>
            <a:r>
              <a:rPr lang="en-US" dirty="0" smtClean="0"/>
              <a:t> </a:t>
            </a:r>
            <a:r>
              <a:rPr lang="en-US" dirty="0" err="1" smtClean="0"/>
              <a:t>Tiere</a:t>
            </a:r>
            <a:r>
              <a:rPr lang="en-US" dirty="0" smtClean="0"/>
              <a:t>, </a:t>
            </a:r>
            <a:r>
              <a:rPr lang="en-US" dirty="0" err="1" smtClean="0"/>
              <a:t>z.B</a:t>
            </a:r>
            <a:r>
              <a:rPr lang="en-US" dirty="0" smtClean="0"/>
              <a:t>. </a:t>
            </a:r>
            <a:r>
              <a:rPr lang="en-US" dirty="0" err="1" smtClean="0"/>
              <a:t>ein</a:t>
            </a:r>
            <a:r>
              <a:rPr lang="en-US" dirty="0" smtClean="0"/>
              <a:t> Gecko </a:t>
            </a:r>
            <a:r>
              <a:rPr lang="en-US" dirty="0" err="1" smtClean="0"/>
              <a:t>oder</a:t>
            </a:r>
            <a:r>
              <a:rPr lang="en-US" dirty="0" smtClean="0"/>
              <a:t> </a:t>
            </a:r>
            <a:r>
              <a:rPr lang="en-US" dirty="0" err="1" smtClean="0"/>
              <a:t>Makaken</a:t>
            </a:r>
            <a:endParaRPr lang="en-US" dirty="0"/>
          </a:p>
          <a:p>
            <a:endParaRPr lang="en-US" dirty="0"/>
          </a:p>
        </p:txBody>
      </p:sp>
      <p:sp>
        <p:nvSpPr>
          <p:cNvPr id="7" name="Title 1"/>
          <p:cNvSpPr txBox="1">
            <a:spLocks/>
          </p:cNvSpPr>
          <p:nvPr/>
        </p:nvSpPr>
        <p:spPr>
          <a:xfrm>
            <a:off x="107504" y="39516"/>
            <a:ext cx="2736304"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19./20.10.2024</a:t>
            </a:r>
            <a:endParaRPr lang="en-US"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700807"/>
            <a:ext cx="2088232" cy="175955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5186" y="227760"/>
            <a:ext cx="3481070" cy="324546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6161"/>
            <a:ext cx="3597487" cy="221043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6348" y="3456751"/>
            <a:ext cx="2643924" cy="3356111"/>
          </a:xfrm>
          <a:prstGeom prst="rect">
            <a:avLst/>
          </a:prstGeom>
        </p:spPr>
      </p:pic>
    </p:spTree>
    <p:extLst>
      <p:ext uri="{BB962C8B-B14F-4D97-AF65-F5344CB8AC3E}">
        <p14:creationId xmlns:p14="http://schemas.microsoft.com/office/powerpoint/2010/main" val="41072289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9296" y="2502616"/>
            <a:ext cx="3811225" cy="2849896"/>
          </a:xfrm>
          <a:prstGeom prst="rect">
            <a:avLst/>
          </a:prstGeom>
        </p:spPr>
      </p:pic>
      <p:sp>
        <p:nvSpPr>
          <p:cNvPr id="3" name="Content Placeholder 2"/>
          <p:cNvSpPr>
            <a:spLocks noGrp="1"/>
          </p:cNvSpPr>
          <p:nvPr>
            <p:ph idx="1"/>
          </p:nvPr>
        </p:nvSpPr>
        <p:spPr>
          <a:xfrm>
            <a:off x="6804248" y="54669"/>
            <a:ext cx="2339752" cy="2510235"/>
          </a:xfrm>
        </p:spPr>
        <p:txBody>
          <a:bodyPr>
            <a:normAutofit lnSpcReduction="10000"/>
          </a:bodyPr>
          <a:lstStyle/>
          <a:p>
            <a:pPr marL="0" indent="0">
              <a:buNone/>
            </a:pPr>
            <a:r>
              <a:rPr lang="de-DE" sz="1800" dirty="0"/>
              <a:t>Zu sehen ist neben zahlreichen anderen Tieren, eine junge O.U. Dame, die natürlich auch andere  Besucher anlockt, aber der Besucherstrom hält sich sehr im Rahmen ( Saison ist Juli </a:t>
            </a:r>
            <a:r>
              <a:rPr lang="de-DE" sz="1800" dirty="0" smtClean="0"/>
              <a:t>August</a:t>
            </a:r>
            <a:r>
              <a:rPr lang="de-DE" sz="1800" dirty="0"/>
              <a:t>)</a:t>
            </a:r>
            <a:endParaRPr lang="en-US" sz="1800" dirty="0"/>
          </a:p>
        </p:txBody>
      </p:sp>
      <p:sp>
        <p:nvSpPr>
          <p:cNvPr id="4" name="Title 1"/>
          <p:cNvSpPr txBox="1">
            <a:spLocks/>
          </p:cNvSpPr>
          <p:nvPr/>
        </p:nvSpPr>
        <p:spPr>
          <a:xfrm>
            <a:off x="107504" y="39516"/>
            <a:ext cx="2736304"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19./20.10.2024</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13" y="405655"/>
            <a:ext cx="3465675" cy="3254419"/>
          </a:xfrm>
          <a:prstGeom prst="rect">
            <a:avLst/>
          </a:prstGeom>
        </p:spPr>
      </p:pic>
      <p:sp>
        <p:nvSpPr>
          <p:cNvPr id="6" name="TextBox 5"/>
          <p:cNvSpPr txBox="1"/>
          <p:nvPr/>
        </p:nvSpPr>
        <p:spPr>
          <a:xfrm>
            <a:off x="3559896" y="5393829"/>
            <a:ext cx="5532166" cy="1477328"/>
          </a:xfrm>
          <a:prstGeom prst="rect">
            <a:avLst/>
          </a:prstGeom>
          <a:noFill/>
        </p:spPr>
        <p:txBody>
          <a:bodyPr wrap="square" rtlCol="0">
            <a:spAutoFit/>
          </a:bodyPr>
          <a:lstStyle/>
          <a:p>
            <a:r>
              <a:rPr lang="de-DE" dirty="0" smtClean="0"/>
              <a:t>Andere Affen wie die Gibbons sind noch schneller unterwegs, vermutlich weil sie auch noch ein Baby unter den Arm geklemmt haben. Andere Waldbewohner wie der Pfau sind (offensichtlich ohne Feinde) </a:t>
            </a:r>
            <a:r>
              <a:rPr lang="de-DE" dirty="0" err="1" smtClean="0"/>
              <a:t>sond</a:t>
            </a:r>
            <a:r>
              <a:rPr lang="de-DE" dirty="0" smtClean="0"/>
              <a:t> langsamer </a:t>
            </a:r>
            <a:r>
              <a:rPr lang="de-DE" dirty="0" smtClean="0"/>
              <a:t>unterwegs</a:t>
            </a:r>
            <a:endParaRPr lang="de-DE"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897" y="337516"/>
            <a:ext cx="3146798" cy="266020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75" y="3660074"/>
            <a:ext cx="3480513" cy="3181658"/>
          </a:xfrm>
          <a:prstGeom prst="rect">
            <a:avLst/>
          </a:prstGeom>
        </p:spPr>
      </p:pic>
    </p:spTree>
    <p:extLst>
      <p:ext uri="{BB962C8B-B14F-4D97-AF65-F5344CB8AC3E}">
        <p14:creationId xmlns:p14="http://schemas.microsoft.com/office/powerpoint/2010/main" val="1459602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4841776"/>
            <a:ext cx="4572000" cy="2016224"/>
          </a:xfrm>
        </p:spPr>
        <p:txBody>
          <a:bodyPr>
            <a:normAutofit/>
          </a:bodyPr>
          <a:lstStyle/>
          <a:p>
            <a:pPr marL="0" indent="0">
              <a:buNone/>
            </a:pPr>
            <a:r>
              <a:rPr lang="de-DE" sz="1800" dirty="0" smtClean="0"/>
              <a:t>..und </a:t>
            </a:r>
            <a:r>
              <a:rPr lang="de-DE" sz="1800" dirty="0"/>
              <a:t>am Schluss begleitete und dieser männliche Makak für mehre Minuten, der natürlich von Rosis Ananas gekostet hatte und das Viertel der Ananas,  das Rosi noch mittrug und keiner von uns mehr essen konnte und er seinem Geruchsinn vertraute endete in einem Happy </a:t>
            </a:r>
            <a:r>
              <a:rPr lang="de-DE" sz="1800" dirty="0" smtClean="0"/>
              <a:t>End (Frische  Ananas)</a:t>
            </a:r>
            <a:endParaRPr lang="en-US" sz="1800" dirty="0"/>
          </a:p>
        </p:txBody>
      </p:sp>
      <p:sp>
        <p:nvSpPr>
          <p:cNvPr id="4" name="Title 1"/>
          <p:cNvSpPr txBox="1">
            <a:spLocks/>
          </p:cNvSpPr>
          <p:nvPr/>
        </p:nvSpPr>
        <p:spPr>
          <a:xfrm>
            <a:off x="0" y="403579"/>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19./20.10.2024</a:t>
            </a: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9968" y="9048"/>
            <a:ext cx="2847977" cy="3448298"/>
          </a:xfrm>
          <a:prstGeom prst="rect">
            <a:avLst/>
          </a:prstGeom>
        </p:spPr>
      </p:pic>
      <p:sp>
        <p:nvSpPr>
          <p:cNvPr id="6" name="TextBox 5"/>
          <p:cNvSpPr txBox="1"/>
          <p:nvPr/>
        </p:nvSpPr>
        <p:spPr>
          <a:xfrm>
            <a:off x="4572000" y="4188596"/>
            <a:ext cx="3888432" cy="369332"/>
          </a:xfrm>
          <a:prstGeom prst="rect">
            <a:avLst/>
          </a:prstGeom>
          <a:noFill/>
        </p:spPr>
        <p:txBody>
          <a:bodyPr wrap="square" rtlCol="0">
            <a:spAutoFit/>
          </a:bodyPr>
          <a:lstStyle/>
          <a:p>
            <a:r>
              <a:rPr lang="en-US" dirty="0" smtClean="0"/>
              <a:t>.. </a:t>
            </a:r>
            <a:r>
              <a:rPr lang="de-DE" dirty="0" smtClean="0"/>
              <a:t>Oder der Tukan hoch im Baum</a:t>
            </a:r>
            <a:endParaRPr lang="de-DE"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9996" y="-5308"/>
            <a:ext cx="4229066" cy="414908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140968"/>
            <a:ext cx="4044928" cy="3717032"/>
          </a:xfrm>
          <a:prstGeom prst="rect">
            <a:avLst/>
          </a:prstGeom>
        </p:spPr>
      </p:pic>
    </p:spTree>
    <p:extLst>
      <p:ext uri="{BB962C8B-B14F-4D97-AF65-F5344CB8AC3E}">
        <p14:creationId xmlns:p14="http://schemas.microsoft.com/office/powerpoint/2010/main" val="13273251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9912" y="0"/>
            <a:ext cx="5364088" cy="1196752"/>
          </a:xfrm>
        </p:spPr>
        <p:txBody>
          <a:bodyPr>
            <a:normAutofit/>
          </a:bodyPr>
          <a:lstStyle/>
          <a:p>
            <a:pPr marL="0" indent="0">
              <a:buNone/>
            </a:pPr>
            <a:r>
              <a:rPr lang="de-DE" sz="1800" dirty="0" smtClean="0"/>
              <a:t>..und wieder raus aus dem Nationalpark „</a:t>
            </a:r>
            <a:r>
              <a:rPr lang="de-DE" sz="1800" dirty="0" err="1" smtClean="0"/>
              <a:t>Gunung</a:t>
            </a:r>
            <a:r>
              <a:rPr lang="de-DE" sz="1800" dirty="0" smtClean="0"/>
              <a:t> </a:t>
            </a:r>
            <a:r>
              <a:rPr lang="de-DE" sz="1800" dirty="0" err="1" smtClean="0"/>
              <a:t>Leuser</a:t>
            </a:r>
            <a:r>
              <a:rPr lang="de-DE" sz="1800" dirty="0" smtClean="0"/>
              <a:t>“. Rosi traf noch ein paar Kollegen, den er auch noch etwas erklären musste. .und zurück zum „</a:t>
            </a:r>
            <a:r>
              <a:rPr lang="de-DE" sz="1800" dirty="0" err="1" smtClean="0"/>
              <a:t>Jungle</a:t>
            </a:r>
            <a:r>
              <a:rPr lang="de-DE" sz="1800" dirty="0" smtClean="0"/>
              <a:t> Inn“ durch beindruckenden Regenwald </a:t>
            </a:r>
            <a:endParaRPr lang="en-US" sz="1800" dirty="0"/>
          </a:p>
        </p:txBody>
      </p:sp>
      <p:sp>
        <p:nvSpPr>
          <p:cNvPr id="4" name="Title 1"/>
          <p:cNvSpPr txBox="1">
            <a:spLocks/>
          </p:cNvSpPr>
          <p:nvPr/>
        </p:nvSpPr>
        <p:spPr>
          <a:xfrm>
            <a:off x="107504" y="75626"/>
            <a:ext cx="367240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19./20.10.2024</a:t>
            </a: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48680"/>
            <a:ext cx="3376736" cy="281500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3363685"/>
            <a:ext cx="7596336" cy="349431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19" y="1124743"/>
            <a:ext cx="2985255" cy="2238941"/>
          </a:xfrm>
          <a:prstGeom prst="rect">
            <a:avLst/>
          </a:prstGeom>
        </p:spPr>
      </p:pic>
      <p:sp>
        <p:nvSpPr>
          <p:cNvPr id="11" name="Content Placeholder 2"/>
          <p:cNvSpPr txBox="1">
            <a:spLocks/>
          </p:cNvSpPr>
          <p:nvPr/>
        </p:nvSpPr>
        <p:spPr>
          <a:xfrm>
            <a:off x="6923337" y="1956182"/>
            <a:ext cx="2199322" cy="1196752"/>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00" dirty="0" smtClean="0"/>
              <a:t>..Besonders schön im „</a:t>
            </a:r>
            <a:r>
              <a:rPr lang="de-DE" sz="1800" dirty="0" err="1" smtClean="0"/>
              <a:t>Jungle</a:t>
            </a:r>
            <a:r>
              <a:rPr lang="de-DE" sz="1800" dirty="0" smtClean="0"/>
              <a:t> Inn“, neben den Blick auf Affen und Fluss, </a:t>
            </a:r>
            <a:r>
              <a:rPr lang="de-DE" sz="1800" dirty="0"/>
              <a:t>b</a:t>
            </a:r>
            <a:r>
              <a:rPr lang="de-DE" sz="1800" dirty="0" smtClean="0"/>
              <a:t>esonders nett das Freiluftbadezimmer</a:t>
            </a:r>
            <a:endParaRPr lang="en-US" sz="1800" dirty="0"/>
          </a:p>
        </p:txBody>
      </p:sp>
    </p:spTree>
    <p:extLst>
      <p:ext uri="{BB962C8B-B14F-4D97-AF65-F5344CB8AC3E}">
        <p14:creationId xmlns:p14="http://schemas.microsoft.com/office/powerpoint/2010/main" val="3600379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7931224"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07./08.10.2024</a:t>
            </a:r>
            <a:endParaRPr lang="en-US" sz="2400" dirty="0"/>
          </a:p>
        </p:txBody>
      </p:sp>
      <p:pic>
        <p:nvPicPr>
          <p:cNvPr id="205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74638"/>
            <a:ext cx="2880320" cy="386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347864" y="602967"/>
            <a:ext cx="4104456" cy="923330"/>
          </a:xfrm>
          <a:prstGeom prst="rect">
            <a:avLst/>
          </a:prstGeom>
          <a:noFill/>
        </p:spPr>
        <p:txBody>
          <a:bodyPr wrap="square" rtlCol="0">
            <a:spAutoFit/>
          </a:bodyPr>
          <a:lstStyle/>
          <a:p>
            <a:r>
              <a:rPr lang="de-DE" dirty="0" smtClean="0"/>
              <a:t>Am Abend: Erster </a:t>
            </a:r>
            <a:r>
              <a:rPr lang="de-DE" dirty="0"/>
              <a:t>Spaziergang , hinten das </a:t>
            </a:r>
            <a:r>
              <a:rPr lang="de-DE" dirty="0" smtClean="0"/>
              <a:t>Hotel: </a:t>
            </a:r>
            <a:r>
              <a:rPr lang="de-DE" dirty="0" err="1" smtClean="0"/>
              <a:t>Grandhika</a:t>
            </a:r>
            <a:r>
              <a:rPr lang="de-DE" dirty="0" smtClean="0"/>
              <a:t> </a:t>
            </a:r>
            <a:r>
              <a:rPr lang="de-DE" dirty="0" err="1" smtClean="0"/>
              <a:t>Setiabudi</a:t>
            </a:r>
            <a:r>
              <a:rPr lang="de-DE" dirty="0" smtClean="0"/>
              <a:t>, </a:t>
            </a:r>
            <a:r>
              <a:rPr lang="de-DE" dirty="0"/>
              <a:t>vorne der Verkehr. </a:t>
            </a:r>
            <a:endParaRPr lang="en-US" dirty="0"/>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3764" y="1380384"/>
            <a:ext cx="3137539" cy="3488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27884" y="1432453"/>
            <a:ext cx="2309428" cy="4524315"/>
          </a:xfrm>
          <a:prstGeom prst="rect">
            <a:avLst/>
          </a:prstGeom>
          <a:noFill/>
        </p:spPr>
        <p:txBody>
          <a:bodyPr wrap="square" rtlCol="0">
            <a:spAutoFit/>
          </a:bodyPr>
          <a:lstStyle/>
          <a:p>
            <a:r>
              <a:rPr lang="de-DE" dirty="0" smtClean="0"/>
              <a:t>Am nächsten Morgen: Das ist in der „Science &amp; Technology“ Fakultät und lese im Journal https://jurnal.uinsu.ac.id/index.php/zero/in </a:t>
            </a:r>
            <a:r>
              <a:rPr lang="de-DE" dirty="0" err="1" smtClean="0"/>
              <a:t>dex</a:t>
            </a:r>
            <a:r>
              <a:rPr lang="de-DE" dirty="0" smtClean="0"/>
              <a:t> und kümmere mich erstmal hier um die vorhandenen Publikationen und mal sehen, nachdem ich mit Kaffee versorgt bin, soll ich wohl dazu beitragen noch etwas zu publizieren. </a:t>
            </a:r>
            <a:endParaRPr lang="en-US" dirty="0"/>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0432" y="6741368"/>
            <a:ext cx="16184745" cy="7444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4200111"/>
            <a:ext cx="3348372" cy="2618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564527" y="5956768"/>
            <a:ext cx="4824536" cy="646331"/>
          </a:xfrm>
          <a:prstGeom prst="rect">
            <a:avLst/>
          </a:prstGeom>
          <a:noFill/>
        </p:spPr>
        <p:txBody>
          <a:bodyPr wrap="square" rtlCol="0">
            <a:spAutoFit/>
          </a:bodyPr>
          <a:lstStyle/>
          <a:p>
            <a:r>
              <a:rPr lang="en-US" dirty="0" smtClean="0"/>
              <a:t>Die </a:t>
            </a:r>
            <a:r>
              <a:rPr lang="en-US" dirty="0" err="1" smtClean="0"/>
              <a:t>Umgebung</a:t>
            </a:r>
            <a:r>
              <a:rPr lang="en-US" dirty="0" smtClean="0"/>
              <a:t> der UIN (State Islamic University of North Sumatra – </a:t>
            </a:r>
            <a:r>
              <a:rPr lang="en-US" dirty="0" err="1" smtClean="0"/>
              <a:t>kurz</a:t>
            </a:r>
            <a:r>
              <a:rPr lang="en-US" dirty="0" smtClean="0"/>
              <a:t> UIN)</a:t>
            </a:r>
            <a:endParaRPr lang="en-US" dirty="0"/>
          </a:p>
        </p:txBody>
      </p:sp>
    </p:spTree>
    <p:extLst>
      <p:ext uri="{BB962C8B-B14F-4D97-AF65-F5344CB8AC3E}">
        <p14:creationId xmlns:p14="http://schemas.microsoft.com/office/powerpoint/2010/main" val="31239006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0192" y="588432"/>
            <a:ext cx="2843808" cy="5852613"/>
          </a:xfrm>
        </p:spPr>
        <p:txBody>
          <a:bodyPr>
            <a:noAutofit/>
          </a:bodyPr>
          <a:lstStyle/>
          <a:p>
            <a:pPr marL="0" indent="0">
              <a:buNone/>
            </a:pPr>
            <a:r>
              <a:rPr lang="de-DE" sz="1800" dirty="0" smtClean="0"/>
              <a:t>Nach ruhigem Wochenbeginn (Gespräch mit dem Mathematik-Abteilungsleiter Dr. </a:t>
            </a:r>
            <a:r>
              <a:rPr lang="de-DE" sz="1800" smtClean="0"/>
              <a:t>Ismail</a:t>
            </a:r>
            <a:r>
              <a:rPr lang="de-DE" sz="1800" dirty="0" smtClean="0"/>
              <a:t>) , wurde ich mit </a:t>
            </a:r>
            <a:r>
              <a:rPr lang="de-DE" sz="1800" dirty="0"/>
              <a:t>der Einladung zu </a:t>
            </a:r>
            <a:r>
              <a:rPr lang="de-DE" sz="1800" dirty="0" smtClean="0"/>
              <a:t>einem </a:t>
            </a:r>
            <a:r>
              <a:rPr lang="de-DE" sz="1800" dirty="0"/>
              <a:t>einstündigen Vortrag aufgefordert, ohne vorher davon informiert geworden zu sein. </a:t>
            </a:r>
            <a:r>
              <a:rPr lang="de-DE" sz="1800" dirty="0" smtClean="0"/>
              <a:t>Der Vortrag, der UIN Studentin : „Lebenserwartung </a:t>
            </a:r>
            <a:r>
              <a:rPr lang="de-DE" sz="1800" dirty="0"/>
              <a:t>in Nord  Sumatra mit Hilfe von LASSO Regression “ Das sieht nach Arbeit aus (im Mathe-</a:t>
            </a:r>
            <a:r>
              <a:rPr lang="de-DE" sz="1800" dirty="0" err="1"/>
              <a:t>Dept</a:t>
            </a:r>
            <a:r>
              <a:rPr lang="de-DE" sz="1800" dirty="0"/>
              <a:t>.),  ist aber eher easy: Überraschungen würzen das Leben, aber da konnte ich einen Vortrag von 2013 präsentieren, der auch etwas mit den anderen Vorträge) zu tun hatten. </a:t>
            </a:r>
            <a:endParaRPr lang="en-US" sz="1800" dirty="0"/>
          </a:p>
        </p:txBody>
      </p:sp>
      <p:sp>
        <p:nvSpPr>
          <p:cNvPr id="4" name="Title 1"/>
          <p:cNvSpPr txBox="1">
            <a:spLocks/>
          </p:cNvSpPr>
          <p:nvPr/>
        </p:nvSpPr>
        <p:spPr>
          <a:xfrm>
            <a:off x="323528" y="230554"/>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23./ 24.10.2024</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754110"/>
            <a:ext cx="4078328" cy="303492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32" y="3947065"/>
            <a:ext cx="5940152" cy="2578279"/>
          </a:xfrm>
          <a:prstGeom prst="rect">
            <a:avLst/>
          </a:prstGeom>
        </p:spPr>
      </p:pic>
    </p:spTree>
    <p:extLst>
      <p:ext uri="{BB962C8B-B14F-4D97-AF65-F5344CB8AC3E}">
        <p14:creationId xmlns:p14="http://schemas.microsoft.com/office/powerpoint/2010/main" val="42939615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025" y="3098103"/>
            <a:ext cx="4091047" cy="3759896"/>
          </a:xfrm>
          <a:prstGeom prst="rect">
            <a:avLst/>
          </a:prstGeom>
        </p:spPr>
      </p:pic>
      <p:sp>
        <p:nvSpPr>
          <p:cNvPr id="3" name="Content Placeholder 2"/>
          <p:cNvSpPr>
            <a:spLocks noGrp="1"/>
          </p:cNvSpPr>
          <p:nvPr>
            <p:ph idx="1"/>
          </p:nvPr>
        </p:nvSpPr>
        <p:spPr>
          <a:xfrm>
            <a:off x="6543321" y="404664"/>
            <a:ext cx="2411760" cy="5852613"/>
          </a:xfrm>
        </p:spPr>
        <p:txBody>
          <a:bodyPr>
            <a:noAutofit/>
          </a:bodyPr>
          <a:lstStyle/>
          <a:p>
            <a:pPr marL="0" indent="0">
              <a:buNone/>
            </a:pPr>
            <a:r>
              <a:rPr lang="de-DE" sz="1800" dirty="0" smtClean="0"/>
              <a:t>Ich habe natürlich in meiner kurzen Vorstellung den hohen weiblichen Studentinnen Anteil bewundert</a:t>
            </a:r>
          </a:p>
          <a:p>
            <a:pPr marL="0" indent="0">
              <a:buNone/>
            </a:pPr>
            <a:r>
              <a:rPr lang="de-DE" sz="1800" dirty="0" smtClean="0"/>
              <a:t>Dann kommt natürlich gleich der Macho Spruch vom Veranstalter: wenn jeder Mann. 4-mal heiratet, bleiben nur noch ein paar Studentinnen übrig.</a:t>
            </a:r>
          </a:p>
          <a:p>
            <a:pPr marL="0" indent="0">
              <a:buNone/>
            </a:pPr>
            <a:r>
              <a:rPr lang="de-DE" sz="1800" dirty="0" smtClean="0"/>
              <a:t>so nach einer Pause geht's weiter, sieht aus wie die Grüne Jugend, haben aber nur ihre Studenten Uniform angezogen. Zur Belohnung  gibt's Lunch. </a:t>
            </a:r>
            <a:endParaRPr lang="en-US" sz="1800" dirty="0"/>
          </a:p>
        </p:txBody>
      </p:sp>
      <p:sp>
        <p:nvSpPr>
          <p:cNvPr id="4" name="Title 1"/>
          <p:cNvSpPr txBox="1">
            <a:spLocks/>
          </p:cNvSpPr>
          <p:nvPr/>
        </p:nvSpPr>
        <p:spPr>
          <a:xfrm>
            <a:off x="12901" y="230554"/>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24.10.2024</a:t>
            </a:r>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749629"/>
            <a:ext cx="6328204" cy="2594693"/>
          </a:xfrm>
          <a:prstGeom prst="rect">
            <a:avLst/>
          </a:prstGeom>
        </p:spPr>
      </p:pic>
    </p:spTree>
    <p:extLst>
      <p:ext uri="{BB962C8B-B14F-4D97-AF65-F5344CB8AC3E}">
        <p14:creationId xmlns:p14="http://schemas.microsoft.com/office/powerpoint/2010/main" val="1076124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52120" y="576604"/>
            <a:ext cx="3312368" cy="1512168"/>
          </a:xfrm>
        </p:spPr>
        <p:txBody>
          <a:bodyPr>
            <a:noAutofit/>
          </a:bodyPr>
          <a:lstStyle/>
          <a:p>
            <a:pPr marL="0" indent="0">
              <a:buNone/>
            </a:pPr>
            <a:r>
              <a:rPr lang="de-DE" sz="1800" dirty="0" smtClean="0"/>
              <a:t>Regina und Beate sind am 23. in Medan und sehen sich erstmal die Stadt an nachdem sie sich im Hotel „</a:t>
            </a:r>
            <a:r>
              <a:rPr lang="de-DE" sz="1800" dirty="0" err="1" smtClean="0"/>
              <a:t>Grandhika</a:t>
            </a:r>
            <a:r>
              <a:rPr lang="de-DE" sz="1800" dirty="0" smtClean="0"/>
              <a:t> </a:t>
            </a:r>
            <a:r>
              <a:rPr lang="de-DE" sz="1800" dirty="0" err="1" smtClean="0"/>
              <a:t>Setiabudi</a:t>
            </a:r>
            <a:r>
              <a:rPr lang="de-DE" sz="1800" dirty="0" smtClean="0"/>
              <a:t>“ gelandet sind</a:t>
            </a:r>
            <a:endParaRPr lang="de-DE" sz="1800" dirty="0"/>
          </a:p>
        </p:txBody>
      </p:sp>
      <p:sp>
        <p:nvSpPr>
          <p:cNvPr id="4" name="Title 1"/>
          <p:cNvSpPr txBox="1">
            <a:spLocks/>
          </p:cNvSpPr>
          <p:nvPr/>
        </p:nvSpPr>
        <p:spPr>
          <a:xfrm>
            <a:off x="12900" y="230554"/>
            <a:ext cx="3839019"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23. </a:t>
            </a:r>
            <a:r>
              <a:rPr lang="en-US" sz="2400" dirty="0" err="1"/>
              <a:t>b</a:t>
            </a:r>
            <a:r>
              <a:rPr lang="en-US" sz="2400" dirty="0" err="1" smtClean="0"/>
              <a:t>is</a:t>
            </a:r>
            <a:r>
              <a:rPr lang="en-US" sz="2400" dirty="0" smtClean="0"/>
              <a:t> 25.10.2024</a:t>
            </a:r>
            <a:endParaRPr lang="en-US" sz="2400" dirty="0"/>
          </a:p>
        </p:txBody>
      </p:sp>
      <p:pic>
        <p:nvPicPr>
          <p:cNvPr id="20482" name="Picture 2" descr="E:\Picture_DB141016_220716\2024\241007Medan\241024Medan\pub\IMG_20241023_1156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254" y="692696"/>
            <a:ext cx="5009253"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254" y="3011916"/>
            <a:ext cx="4482731" cy="3664454"/>
          </a:xfrm>
          <a:prstGeom prst="rect">
            <a:avLst/>
          </a:prstGeom>
        </p:spPr>
      </p:pic>
      <p:sp>
        <p:nvSpPr>
          <p:cNvPr id="8" name="Content Placeholder 2"/>
          <p:cNvSpPr txBox="1">
            <a:spLocks/>
          </p:cNvSpPr>
          <p:nvPr/>
        </p:nvSpPr>
        <p:spPr>
          <a:xfrm>
            <a:off x="5395036" y="4084082"/>
            <a:ext cx="3754527" cy="25922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00" dirty="0" smtClean="0"/>
              <a:t>Abschiedsessen im </a:t>
            </a:r>
            <a:r>
              <a:rPr lang="de-DE" sz="1800" dirty="0" err="1" smtClean="0"/>
              <a:t>Tip</a:t>
            </a:r>
            <a:r>
              <a:rPr lang="de-DE" sz="1800" dirty="0" smtClean="0"/>
              <a:t>-Top, dem Kolonialrestaurant in der Innenstadt. Da konnte wir auch mal meine Bodyguards mit Frauen einladen, nachdem sie mich ja hier ständig betreut und bewirtet haben. Ein schöner Abschluss der Arbeitswochen. </a:t>
            </a:r>
            <a:endParaRPr lang="de-DE" sz="1800" dirty="0"/>
          </a:p>
        </p:txBody>
      </p:sp>
    </p:spTree>
    <p:extLst>
      <p:ext uri="{BB962C8B-B14F-4D97-AF65-F5344CB8AC3E}">
        <p14:creationId xmlns:p14="http://schemas.microsoft.com/office/powerpoint/2010/main" val="39128519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230554"/>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25.10.2024</a:t>
            </a:r>
            <a:endParaRPr lang="en-US" sz="2400" dirty="0"/>
          </a:p>
        </p:txBody>
      </p:sp>
      <p:sp>
        <p:nvSpPr>
          <p:cNvPr id="5" name="TextBox 4"/>
          <p:cNvSpPr txBox="1"/>
          <p:nvPr/>
        </p:nvSpPr>
        <p:spPr>
          <a:xfrm>
            <a:off x="3491880" y="116632"/>
            <a:ext cx="5151947" cy="2031325"/>
          </a:xfrm>
          <a:prstGeom prst="rect">
            <a:avLst/>
          </a:prstGeom>
          <a:noFill/>
        </p:spPr>
        <p:txBody>
          <a:bodyPr wrap="square" rtlCol="0">
            <a:spAutoFit/>
          </a:bodyPr>
          <a:lstStyle/>
          <a:p>
            <a:r>
              <a:rPr lang="de-DE" dirty="0"/>
              <a:t>Regina und Beate waren am 25. auf einem Ausflug nach </a:t>
            </a:r>
            <a:r>
              <a:rPr lang="de-DE" dirty="0" err="1"/>
              <a:t>Belavan</a:t>
            </a:r>
            <a:r>
              <a:rPr lang="de-DE" dirty="0"/>
              <a:t> ans Meer , liegt etwa 30 km entfernt, haben dort Mangrove Wald in einem gemieteten Boot angeschaut.</a:t>
            </a:r>
          </a:p>
          <a:p>
            <a:r>
              <a:rPr lang="de-DE" dirty="0"/>
              <a:t>A</a:t>
            </a:r>
            <a:r>
              <a:rPr lang="de-DE" dirty="0" smtClean="0"/>
              <a:t>nstrengend </a:t>
            </a:r>
            <a:r>
              <a:rPr lang="de-DE" dirty="0"/>
              <a:t>aber tolle Fotos. </a:t>
            </a:r>
            <a:r>
              <a:rPr lang="de-DE" dirty="0" smtClean="0"/>
              <a:t>Sie hatten </a:t>
            </a:r>
            <a:r>
              <a:rPr lang="de-DE" dirty="0"/>
              <a:t>abends kaum noch Hunger, jede hatte 4 (?) Krebse verputzt </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15" y="601012"/>
            <a:ext cx="3078741" cy="230905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4113328"/>
            <a:ext cx="3600063" cy="270004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60" y="2978030"/>
            <a:ext cx="3723861" cy="279289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6531" y="1916832"/>
            <a:ext cx="5076056" cy="2359573"/>
          </a:xfrm>
          <a:prstGeom prst="rect">
            <a:avLst/>
          </a:prstGeom>
        </p:spPr>
      </p:pic>
    </p:spTree>
    <p:extLst>
      <p:ext uri="{BB962C8B-B14F-4D97-AF65-F5344CB8AC3E}">
        <p14:creationId xmlns:p14="http://schemas.microsoft.com/office/powerpoint/2010/main" val="335020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85239" y="230554"/>
            <a:ext cx="3250704" cy="6438806"/>
          </a:xfrm>
        </p:spPr>
        <p:txBody>
          <a:bodyPr>
            <a:noAutofit/>
          </a:bodyPr>
          <a:lstStyle/>
          <a:p>
            <a:pPr marL="0" indent="0">
              <a:buNone/>
            </a:pPr>
            <a:r>
              <a:rPr lang="de-DE" sz="1800" dirty="0"/>
              <a:t>Dann gab es einen Besuch in der Moschee, weil Freitag </a:t>
            </a:r>
            <a:r>
              <a:rPr lang="de-DE" sz="1800" dirty="0" smtClean="0"/>
              <a:t>war. Ich </a:t>
            </a:r>
            <a:r>
              <a:rPr lang="de-DE" sz="1800" dirty="0"/>
              <a:t>wurde von dem Vize Dekan </a:t>
            </a:r>
            <a:r>
              <a:rPr lang="de-DE" sz="1800" dirty="0" err="1"/>
              <a:t>Ridwan</a:t>
            </a:r>
            <a:r>
              <a:rPr lang="de-DE" sz="1800" dirty="0"/>
              <a:t> mitgenommen in die Moschee. Also zum ersten Mal in meinem Leben dass ich einen Freitagsgebet beigewohnt habe. War sehr  nett und sehr </a:t>
            </a:r>
            <a:r>
              <a:rPr lang="de-DE" sz="1800" dirty="0" err="1"/>
              <a:t>unanstrengend</a:t>
            </a:r>
            <a:r>
              <a:rPr lang="de-DE" sz="1800" dirty="0"/>
              <a:t> und eigentlich sitzt man wie in der Kirche nur auf dem Boden. Die Dekoration ist ein bisschen anders, die Menschen machen auch ein bisschen andere Sachen, knien mehr. Die Kinder machen gerne Purzelbaum und es macht ihnen </a:t>
            </a:r>
            <a:r>
              <a:rPr lang="de-DE" sz="1800" dirty="0" smtClean="0"/>
              <a:t>Spaß </a:t>
            </a:r>
            <a:r>
              <a:rPr lang="de-DE" sz="1800" dirty="0"/>
              <a:t>sich hinzuwerfen.  Am Anfang muss man ein bisschen Geld spenden, nach der Predigt wird gebetet und dann gehen wir alle nach  Hause, also die </a:t>
            </a:r>
            <a:r>
              <a:rPr lang="de-DE" sz="1800" dirty="0" smtClean="0"/>
              <a:t>Männer, </a:t>
            </a:r>
            <a:r>
              <a:rPr lang="de-DE" sz="1800" dirty="0"/>
              <a:t>Frauen beten anderswo.</a:t>
            </a:r>
            <a:endParaRPr lang="en-US" sz="1800" dirty="0"/>
          </a:p>
        </p:txBody>
      </p:sp>
      <p:sp>
        <p:nvSpPr>
          <p:cNvPr id="5" name="Title 1"/>
          <p:cNvSpPr txBox="1">
            <a:spLocks/>
          </p:cNvSpPr>
          <p:nvPr/>
        </p:nvSpPr>
        <p:spPr>
          <a:xfrm>
            <a:off x="12900" y="230554"/>
            <a:ext cx="3839019"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25.10.2024</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15" y="692329"/>
            <a:ext cx="5518210" cy="310161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14" y="3899088"/>
            <a:ext cx="5518210" cy="2482240"/>
          </a:xfrm>
          <a:prstGeom prst="rect">
            <a:avLst/>
          </a:prstGeom>
        </p:spPr>
      </p:pic>
    </p:spTree>
    <p:extLst>
      <p:ext uri="{BB962C8B-B14F-4D97-AF65-F5344CB8AC3E}">
        <p14:creationId xmlns:p14="http://schemas.microsoft.com/office/powerpoint/2010/main" val="41988779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7780" y="230554"/>
            <a:ext cx="1566428" cy="3270454"/>
          </a:xfrm>
        </p:spPr>
        <p:txBody>
          <a:bodyPr>
            <a:normAutofit lnSpcReduction="10000"/>
          </a:bodyPr>
          <a:lstStyle/>
          <a:p>
            <a:pPr marL="0" indent="0">
              <a:buNone/>
            </a:pPr>
            <a:r>
              <a:rPr lang="de-DE" sz="1800" dirty="0" smtClean="0"/>
              <a:t>Kurze Reise durch Sumatra. Heute </a:t>
            </a:r>
            <a:r>
              <a:rPr lang="de-DE" sz="1800" dirty="0" smtClean="0"/>
              <a:t>ging's </a:t>
            </a:r>
            <a:r>
              <a:rPr lang="de-DE" sz="1800" dirty="0"/>
              <a:t>zum Toba See. sind in den </a:t>
            </a:r>
            <a:r>
              <a:rPr lang="de-DE" sz="1800" dirty="0" err="1"/>
              <a:t>Tabo</a:t>
            </a:r>
            <a:r>
              <a:rPr lang="de-DE" sz="1800" dirty="0"/>
              <a:t> </a:t>
            </a:r>
            <a:r>
              <a:rPr lang="de-DE" sz="1800" dirty="0" smtClean="0"/>
              <a:t>Cottages </a:t>
            </a:r>
            <a:r>
              <a:rPr lang="de-DE" sz="1800" dirty="0"/>
              <a:t>angekommen und - hier vor der </a:t>
            </a:r>
            <a:r>
              <a:rPr lang="de-DE" sz="1800" dirty="0" smtClean="0"/>
              <a:t>Abfahrt von </a:t>
            </a:r>
            <a:r>
              <a:rPr lang="de-DE" sz="1800" dirty="0" err="1"/>
              <a:t>Parapat</a:t>
            </a:r>
            <a:r>
              <a:rPr lang="de-DE" sz="1800" dirty="0"/>
              <a:t> nach </a:t>
            </a:r>
            <a:r>
              <a:rPr lang="de-DE" sz="1800" dirty="0" err="1" smtClean="0"/>
              <a:t>Samosir</a:t>
            </a:r>
            <a:r>
              <a:rPr lang="de-DE" sz="1800" dirty="0" smtClean="0"/>
              <a:t>.</a:t>
            </a:r>
            <a:endParaRPr lang="de-DE"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772" y="664877"/>
            <a:ext cx="4644008" cy="272191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74994"/>
            <a:ext cx="4644008" cy="3483006"/>
          </a:xfrm>
          <a:prstGeom prst="rect">
            <a:avLst/>
          </a:prstGeom>
        </p:spPr>
      </p:pic>
      <p:sp>
        <p:nvSpPr>
          <p:cNvPr id="7" name="Content Placeholder 2"/>
          <p:cNvSpPr txBox="1">
            <a:spLocks/>
          </p:cNvSpPr>
          <p:nvPr/>
        </p:nvSpPr>
        <p:spPr>
          <a:xfrm>
            <a:off x="5004048" y="3933056"/>
            <a:ext cx="3610744" cy="280831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00" dirty="0"/>
              <a:t>N</a:t>
            </a:r>
            <a:r>
              <a:rPr lang="de-DE" sz="1800" dirty="0" smtClean="0"/>
              <a:t>och </a:t>
            </a:r>
            <a:r>
              <a:rPr lang="de-DE" sz="1800" dirty="0"/>
              <a:t>ein paar Bilder von der Überfahrt, letztes Boot um 18:00 um 7 dann stockdunkel. Wir haben zwei </a:t>
            </a:r>
            <a:r>
              <a:rPr lang="de-DE" sz="1800" dirty="0" err="1"/>
              <a:t>Batak</a:t>
            </a:r>
            <a:r>
              <a:rPr lang="de-DE" sz="1800" dirty="0"/>
              <a:t> Häuser, da wir nicht zu dritt in einem wohnen können/wollen. So ähnlich wie das Rätsel vom Fährmann mit Wolf, Ziege und Kohl auch immer nur zwei mitnehmen konnte aber sehr schöne </a:t>
            </a:r>
            <a:r>
              <a:rPr lang="de-DE" sz="1800" dirty="0" err="1" smtClean="0"/>
              <a:t>Batak</a:t>
            </a:r>
            <a:r>
              <a:rPr lang="de-DE" sz="1800" dirty="0" smtClean="0"/>
              <a:t>-Häuser</a:t>
            </a:r>
            <a:r>
              <a:rPr lang="de-DE" sz="1800" dirty="0"/>
              <a:t>, in denen wir wohnen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9385" y="265995"/>
            <a:ext cx="2331431" cy="3235013"/>
          </a:xfrm>
          <a:prstGeom prst="rect">
            <a:avLst/>
          </a:prstGeom>
        </p:spPr>
      </p:pic>
      <p:sp>
        <p:nvSpPr>
          <p:cNvPr id="9" name="Title 1"/>
          <p:cNvSpPr txBox="1">
            <a:spLocks/>
          </p:cNvSpPr>
          <p:nvPr/>
        </p:nvSpPr>
        <p:spPr>
          <a:xfrm>
            <a:off x="323528" y="230554"/>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26.-28.10.2024</a:t>
            </a:r>
            <a:endParaRPr lang="en-US" sz="2400" dirty="0"/>
          </a:p>
        </p:txBody>
      </p:sp>
    </p:spTree>
    <p:extLst>
      <p:ext uri="{BB962C8B-B14F-4D97-AF65-F5344CB8AC3E}">
        <p14:creationId xmlns:p14="http://schemas.microsoft.com/office/powerpoint/2010/main" val="13131852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600722"/>
            <a:ext cx="3369231" cy="4525963"/>
          </a:xfrm>
        </p:spPr>
      </p:pic>
      <p:sp>
        <p:nvSpPr>
          <p:cNvPr id="4" name="Title 1"/>
          <p:cNvSpPr txBox="1">
            <a:spLocks/>
          </p:cNvSpPr>
          <p:nvPr/>
        </p:nvSpPr>
        <p:spPr>
          <a:xfrm>
            <a:off x="323528" y="230554"/>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26.-28.10.2024</a:t>
            </a:r>
            <a:endParaRPr lang="en-US" sz="2400" dirty="0"/>
          </a:p>
        </p:txBody>
      </p:sp>
      <p:sp>
        <p:nvSpPr>
          <p:cNvPr id="7" name="Content Placeholder 2"/>
          <p:cNvSpPr txBox="1">
            <a:spLocks/>
          </p:cNvSpPr>
          <p:nvPr/>
        </p:nvSpPr>
        <p:spPr>
          <a:xfrm>
            <a:off x="3779912" y="4630824"/>
            <a:ext cx="5022812" cy="19665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sz="1800" dirty="0" smtClean="0"/>
              <a:t>Unsere Wirtin ist Anette, eine Deutsche, die vor 30 Jahren als </a:t>
            </a:r>
            <a:r>
              <a:rPr lang="de-DE" sz="1800" dirty="0" err="1" smtClean="0"/>
              <a:t>Travellerin</a:t>
            </a:r>
            <a:r>
              <a:rPr lang="de-DE" sz="1800" dirty="0" smtClean="0"/>
              <a:t> hier hängen geblieben ist. Verheiratet mit einem </a:t>
            </a:r>
            <a:r>
              <a:rPr lang="de-DE" sz="1800" dirty="0" err="1" smtClean="0"/>
              <a:t>Batak</a:t>
            </a:r>
            <a:r>
              <a:rPr lang="de-DE" sz="1800" dirty="0" smtClean="0"/>
              <a:t> (das ist eine Volksgruppe am </a:t>
            </a:r>
            <a:r>
              <a:rPr lang="de-DE" sz="1800" dirty="0" err="1" smtClean="0"/>
              <a:t>Tabo</a:t>
            </a:r>
            <a:r>
              <a:rPr lang="de-DE" sz="1800" dirty="0" smtClean="0"/>
              <a:t> See) mit 3 Kindern.  Eine Pension hat sie von 2 Zimmern im Anfang zu einem sehr beindruckenden,  gut geführten und traditionellen Anwesen ausgebaut.</a:t>
            </a:r>
            <a:endParaRPr lang="de-DE" sz="1800" dirty="0"/>
          </a:p>
        </p:txBody>
      </p:sp>
      <p:sp>
        <p:nvSpPr>
          <p:cNvPr id="8" name="Content Placeholder 2"/>
          <p:cNvSpPr txBox="1">
            <a:spLocks/>
          </p:cNvSpPr>
          <p:nvPr/>
        </p:nvSpPr>
        <p:spPr>
          <a:xfrm>
            <a:off x="323528" y="5229200"/>
            <a:ext cx="2736304" cy="22913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sz="1800" dirty="0" smtClean="0"/>
              <a:t>Hier wohnen Regina und ich im ersten Stock, Beate gegenüber in einem ähnlichen Anwesen </a:t>
            </a:r>
            <a:endParaRPr lang="de-DE" sz="18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161589"/>
            <a:ext cx="4752528" cy="3564396"/>
          </a:xfrm>
          <a:prstGeom prst="rect">
            <a:avLst/>
          </a:prstGeom>
        </p:spPr>
      </p:pic>
      <p:sp>
        <p:nvSpPr>
          <p:cNvPr id="10" name="Content Placeholder 2"/>
          <p:cNvSpPr txBox="1">
            <a:spLocks/>
          </p:cNvSpPr>
          <p:nvPr/>
        </p:nvSpPr>
        <p:spPr>
          <a:xfrm>
            <a:off x="3806842" y="3707094"/>
            <a:ext cx="5022812" cy="9237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sz="1800" dirty="0" smtClean="0"/>
              <a:t>Das ist allerdings ein Museumsdorf, das wir zweimal besucht haben, sehr schöne Häuser und Versammlungsplätze aus vorkolonialer Zeit</a:t>
            </a:r>
            <a:endParaRPr lang="de-DE" sz="1800" dirty="0"/>
          </a:p>
        </p:txBody>
      </p:sp>
    </p:spTree>
    <p:extLst>
      <p:ext uri="{BB962C8B-B14F-4D97-AF65-F5344CB8AC3E}">
        <p14:creationId xmlns:p14="http://schemas.microsoft.com/office/powerpoint/2010/main" val="23330430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230554"/>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26.-28.10.2024</a:t>
            </a:r>
            <a:endParaRPr lang="en-US" sz="2400" dirty="0"/>
          </a:p>
        </p:txBody>
      </p:sp>
      <p:sp>
        <p:nvSpPr>
          <p:cNvPr id="10" name="Content Placeholder 2"/>
          <p:cNvSpPr txBox="1">
            <a:spLocks/>
          </p:cNvSpPr>
          <p:nvPr/>
        </p:nvSpPr>
        <p:spPr>
          <a:xfrm>
            <a:off x="5868145" y="4221088"/>
            <a:ext cx="3168352" cy="217017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sz="1800" dirty="0" smtClean="0"/>
              <a:t>Das Museumsdorf, das wir zweimal besucht haben, ist gut zu Fuß zu erreichen, zurück dann im lokalen Motorrad Taxi.. Und zu kaufen gibt‘s auch jede Menge. Wir sind eben jetzt in einer Touristengegend</a:t>
            </a:r>
            <a:endParaRPr lang="de-DE"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76" y="625760"/>
            <a:ext cx="4939000" cy="400506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2335" y="116632"/>
            <a:ext cx="3935018" cy="359046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21038"/>
            <a:ext cx="5364088" cy="2167940"/>
          </a:xfrm>
          <a:prstGeom prst="rect">
            <a:avLst/>
          </a:prstGeom>
        </p:spPr>
      </p:pic>
    </p:spTree>
    <p:extLst>
      <p:ext uri="{BB962C8B-B14F-4D97-AF65-F5344CB8AC3E}">
        <p14:creationId xmlns:p14="http://schemas.microsoft.com/office/powerpoint/2010/main" val="25012633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230554"/>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26.-28.10.2024</a:t>
            </a:r>
            <a:endParaRPr lang="en-US" sz="2400" dirty="0"/>
          </a:p>
        </p:txBody>
      </p:sp>
      <p:sp>
        <p:nvSpPr>
          <p:cNvPr id="10" name="Content Placeholder 2"/>
          <p:cNvSpPr txBox="1">
            <a:spLocks/>
          </p:cNvSpPr>
          <p:nvPr/>
        </p:nvSpPr>
        <p:spPr>
          <a:xfrm>
            <a:off x="7127776" y="4365104"/>
            <a:ext cx="2016224" cy="16064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sz="1800" dirty="0" smtClean="0"/>
              <a:t>Links eine Bild vom Richtplatz, den sich aber vielleicht auch die Kolonisatoren ausgedacht haben.</a:t>
            </a:r>
            <a:endParaRPr lang="de-DE" sz="1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7116" y="47977"/>
            <a:ext cx="4457146" cy="359704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45" y="626863"/>
            <a:ext cx="4878155" cy="62311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0209" y="3537012"/>
            <a:ext cx="1678854" cy="3429000"/>
          </a:xfrm>
          <a:prstGeom prst="rect">
            <a:avLst/>
          </a:prstGeom>
        </p:spPr>
      </p:pic>
    </p:spTree>
    <p:extLst>
      <p:ext uri="{BB962C8B-B14F-4D97-AF65-F5344CB8AC3E}">
        <p14:creationId xmlns:p14="http://schemas.microsoft.com/office/powerpoint/2010/main" val="37112893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230554"/>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26.-28.10.2024</a:t>
            </a:r>
            <a:endParaRPr lang="en-US" sz="2400" dirty="0"/>
          </a:p>
        </p:txBody>
      </p:sp>
      <p:sp>
        <p:nvSpPr>
          <p:cNvPr id="10" name="Content Placeholder 2"/>
          <p:cNvSpPr txBox="1">
            <a:spLocks/>
          </p:cNvSpPr>
          <p:nvPr/>
        </p:nvSpPr>
        <p:spPr>
          <a:xfrm>
            <a:off x="147355" y="5085184"/>
            <a:ext cx="5088196"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sz="1800" dirty="0" smtClean="0"/>
              <a:t>Niedliche Kinder und freundliche Menschen in Sumatra aller Orten </a:t>
            </a:r>
            <a:endParaRPr lang="de-DE"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497" y="692696"/>
            <a:ext cx="5315614" cy="417646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8693" y="0"/>
            <a:ext cx="3901771" cy="6858000"/>
          </a:xfrm>
          <a:prstGeom prst="rect">
            <a:avLst/>
          </a:prstGeom>
        </p:spPr>
      </p:pic>
    </p:spTree>
    <p:extLst>
      <p:ext uri="{BB962C8B-B14F-4D97-AF65-F5344CB8AC3E}">
        <p14:creationId xmlns:p14="http://schemas.microsoft.com/office/powerpoint/2010/main" val="3965422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5013176"/>
            <a:ext cx="6048672" cy="1477328"/>
          </a:xfrm>
          <a:prstGeom prst="rect">
            <a:avLst/>
          </a:prstGeom>
          <a:noFill/>
        </p:spPr>
        <p:txBody>
          <a:bodyPr wrap="square" rtlCol="0">
            <a:spAutoFit/>
          </a:bodyPr>
          <a:lstStyle/>
          <a:p>
            <a:r>
              <a:rPr lang="de-DE" dirty="0"/>
              <a:t>Das Wetter ist wunderbar, Ende der 20er Grad also nicht zu heiß, kann sich noch ändern, nachts soll es immer regnen, gestern stimmte das, wir wollen mal sehen. </a:t>
            </a:r>
            <a:endParaRPr lang="en-US" dirty="0"/>
          </a:p>
          <a:p>
            <a:r>
              <a:rPr lang="de-DE" dirty="0"/>
              <a:t>Das war's für heute erstmal und was da unten im Uni-Hof ist, werde ich noch rausfinden, so eine Art Markt scheint es </a:t>
            </a:r>
            <a:endParaRPr lang="en-US" dirty="0"/>
          </a:p>
        </p:txBody>
      </p:sp>
      <p:pic>
        <p:nvPicPr>
          <p:cNvPr id="6" name="Content Placeholder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1824" y="764704"/>
            <a:ext cx="8229600" cy="3785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457200" y="274638"/>
            <a:ext cx="7931224"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08.10.2024</a:t>
            </a:r>
            <a:endParaRPr lang="en-US" sz="2400" dirty="0"/>
          </a:p>
        </p:txBody>
      </p:sp>
    </p:spTree>
    <p:extLst>
      <p:ext uri="{BB962C8B-B14F-4D97-AF65-F5344CB8AC3E}">
        <p14:creationId xmlns:p14="http://schemas.microsoft.com/office/powerpoint/2010/main" val="21885468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4494" y="3456384"/>
            <a:ext cx="4269634" cy="3356992"/>
          </a:xfrm>
          <a:prstGeom prst="rect">
            <a:avLst/>
          </a:prstGeom>
        </p:spPr>
      </p:pic>
      <p:sp>
        <p:nvSpPr>
          <p:cNvPr id="4" name="Title 1"/>
          <p:cNvSpPr txBox="1">
            <a:spLocks/>
          </p:cNvSpPr>
          <p:nvPr/>
        </p:nvSpPr>
        <p:spPr>
          <a:xfrm>
            <a:off x="323528" y="230554"/>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26.-28.10.2024</a:t>
            </a:r>
            <a:endParaRPr lang="en-US" sz="2400" dirty="0"/>
          </a:p>
        </p:txBody>
      </p:sp>
      <p:sp>
        <p:nvSpPr>
          <p:cNvPr id="10" name="Content Placeholder 2"/>
          <p:cNvSpPr txBox="1">
            <a:spLocks/>
          </p:cNvSpPr>
          <p:nvPr/>
        </p:nvSpPr>
        <p:spPr>
          <a:xfrm>
            <a:off x="12122" y="742471"/>
            <a:ext cx="1427529" cy="491877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00" dirty="0" smtClean="0"/>
              <a:t>Zurück in den Cottages lockt ein Bad im See: .. </a:t>
            </a:r>
            <a:r>
              <a:rPr lang="de-DE" sz="1800" dirty="0"/>
              <a:t>und hier schwimmen zwei außerhalb der </a:t>
            </a:r>
            <a:r>
              <a:rPr lang="de-DE" sz="1800" dirty="0" smtClean="0"/>
              <a:t>Schwimm-zone </a:t>
            </a:r>
            <a:r>
              <a:rPr lang="de-DE" sz="1800" dirty="0"/>
              <a:t>im See mit Begleitung, der hat Angelhaken </a:t>
            </a:r>
            <a:r>
              <a:rPr lang="de-DE" sz="1800" dirty="0" smtClean="0"/>
              <a:t>ausgelegt, ging </a:t>
            </a:r>
            <a:r>
              <a:rPr lang="de-DE" sz="1800" dirty="0"/>
              <a:t>alles gut</a:t>
            </a:r>
            <a:endParaRPr lang="en-US" sz="1800" dirty="0"/>
          </a:p>
          <a:p>
            <a:pPr marL="0" indent="0">
              <a:buFont typeface="Arial" panose="020B0604020202020204" pitchFamily="34" charset="0"/>
              <a:buNone/>
            </a:pPr>
            <a:endParaRPr lang="de-DE" sz="1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332656"/>
            <a:ext cx="5332007" cy="281643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3068959"/>
            <a:ext cx="3747831" cy="3772115"/>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2169" y="755047"/>
            <a:ext cx="3203847" cy="2402885"/>
          </a:xfrm>
          <a:prstGeom prst="rect">
            <a:avLst/>
          </a:prstGeom>
        </p:spPr>
      </p:pic>
    </p:spTree>
    <p:extLst>
      <p:ext uri="{BB962C8B-B14F-4D97-AF65-F5344CB8AC3E}">
        <p14:creationId xmlns:p14="http://schemas.microsoft.com/office/powerpoint/2010/main" val="17894296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116632"/>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29.10.2024</a:t>
            </a:r>
            <a:endParaRPr lang="en-US" sz="2400" dirty="0"/>
          </a:p>
        </p:txBody>
      </p:sp>
      <p:sp>
        <p:nvSpPr>
          <p:cNvPr id="10" name="Content Placeholder 2"/>
          <p:cNvSpPr txBox="1">
            <a:spLocks/>
          </p:cNvSpPr>
          <p:nvPr/>
        </p:nvSpPr>
        <p:spPr>
          <a:xfrm>
            <a:off x="54986" y="4740032"/>
            <a:ext cx="4348068" cy="20733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00" dirty="0"/>
              <a:t>Fahrt mit Hendrik und seinem Mitsubishi erst an der </a:t>
            </a:r>
            <a:r>
              <a:rPr lang="de-DE" sz="1800" dirty="0" err="1"/>
              <a:t>Samosir</a:t>
            </a:r>
            <a:r>
              <a:rPr lang="de-DE" sz="1800" dirty="0"/>
              <a:t> Halbinsel entlang, dann die Fähre über den See nach sehr schöner Fahrt an der ufernahen Straße, die wirklich tolle Aussichten auf den See </a:t>
            </a:r>
            <a:r>
              <a:rPr lang="de-DE" sz="1800" dirty="0" smtClean="0"/>
              <a:t>hatte</a:t>
            </a:r>
            <a:r>
              <a:rPr lang="en-US" sz="1800" dirty="0" smtClean="0"/>
              <a:t>. </a:t>
            </a:r>
            <a:r>
              <a:rPr lang="de-DE" sz="1800" dirty="0" smtClean="0"/>
              <a:t>Das </a:t>
            </a:r>
            <a:r>
              <a:rPr lang="de-DE" sz="1800" dirty="0"/>
              <a:t>ist der letzte Blick zum Toba See mit etlichen </a:t>
            </a:r>
            <a:r>
              <a:rPr lang="de-DE" sz="1800" dirty="0" smtClean="0"/>
              <a:t>Fischernetzen.</a:t>
            </a:r>
            <a:endParaRPr lang="en-US" sz="1800" dirty="0"/>
          </a:p>
          <a:p>
            <a:pPr marL="0" indent="0">
              <a:buNone/>
            </a:pPr>
            <a:endParaRPr lang="de-DE" sz="1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4570" y="4653136"/>
            <a:ext cx="4229430" cy="21614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503845"/>
            <a:ext cx="9176737" cy="4221299"/>
          </a:xfrm>
          <a:prstGeom prst="rect">
            <a:avLst/>
          </a:prstGeom>
        </p:spPr>
      </p:pic>
    </p:spTree>
    <p:extLst>
      <p:ext uri="{BB962C8B-B14F-4D97-AF65-F5344CB8AC3E}">
        <p14:creationId xmlns:p14="http://schemas.microsoft.com/office/powerpoint/2010/main" val="20565655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08304" y="113565"/>
            <a:ext cx="1738536" cy="6627803"/>
          </a:xfrm>
        </p:spPr>
        <p:txBody>
          <a:bodyPr>
            <a:noAutofit/>
          </a:bodyPr>
          <a:lstStyle/>
          <a:p>
            <a:pPr marL="0" indent="0">
              <a:buNone/>
            </a:pPr>
            <a:r>
              <a:rPr lang="de-DE" sz="1800" dirty="0" smtClean="0"/>
              <a:t>…und </a:t>
            </a:r>
            <a:r>
              <a:rPr lang="de-DE" sz="1800" dirty="0"/>
              <a:t>dann ging's nach </a:t>
            </a:r>
            <a:r>
              <a:rPr lang="de-DE" sz="1800" dirty="0" err="1"/>
              <a:t>Berastagi</a:t>
            </a:r>
            <a:r>
              <a:rPr lang="de-DE" sz="1800" dirty="0"/>
              <a:t> wo wir im </a:t>
            </a:r>
            <a:r>
              <a:rPr lang="de-DE" sz="1800" dirty="0" err="1"/>
              <a:t>Homestay</a:t>
            </a:r>
            <a:r>
              <a:rPr lang="de-DE" sz="1800" dirty="0"/>
              <a:t> von Diana ankamen. Es fing erstmal mordsmäßig an zu regnen, Zeit zum Ausruhen. Diana war eine Empfehlung von Anette , so Anfang 50 und total nett. Wir waren die ersten Klienten, sie will wie Anette, eine Art B&amp;B aufmachen. Nach toller Fahrt </a:t>
            </a:r>
            <a:r>
              <a:rPr lang="de-DE" sz="1800" dirty="0" err="1"/>
              <a:t>Homestay</a:t>
            </a:r>
            <a:r>
              <a:rPr lang="de-DE" sz="1800" dirty="0"/>
              <a:t> bei Diana</a:t>
            </a:r>
            <a:r>
              <a:rPr lang="de-DE" sz="1800" dirty="0" smtClean="0"/>
              <a:t>.</a:t>
            </a:r>
            <a:endParaRPr lang="en-US" sz="1800" dirty="0"/>
          </a:p>
        </p:txBody>
      </p:sp>
      <p:sp>
        <p:nvSpPr>
          <p:cNvPr id="5" name="Title 1"/>
          <p:cNvSpPr txBox="1">
            <a:spLocks/>
          </p:cNvSpPr>
          <p:nvPr/>
        </p:nvSpPr>
        <p:spPr>
          <a:xfrm>
            <a:off x="179512" y="116632"/>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29.10.2024</a:t>
            </a:r>
            <a:endParaRPr lang="en-US" sz="2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9" y="4291776"/>
            <a:ext cx="4670048" cy="25671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52" y="469451"/>
            <a:ext cx="7243379" cy="3751637"/>
          </a:xfrm>
          <a:prstGeom prst="rect">
            <a:avLst/>
          </a:prstGeom>
        </p:spPr>
      </p:pic>
      <p:sp>
        <p:nvSpPr>
          <p:cNvPr id="8" name="TextBox 7"/>
          <p:cNvSpPr txBox="1"/>
          <p:nvPr/>
        </p:nvSpPr>
        <p:spPr>
          <a:xfrm>
            <a:off x="4674657" y="4228053"/>
            <a:ext cx="2633647" cy="2585323"/>
          </a:xfrm>
          <a:prstGeom prst="rect">
            <a:avLst/>
          </a:prstGeom>
          <a:noFill/>
        </p:spPr>
        <p:txBody>
          <a:bodyPr wrap="square" rtlCol="0">
            <a:spAutoFit/>
          </a:bodyPr>
          <a:lstStyle/>
          <a:p>
            <a:r>
              <a:rPr lang="de-DE" dirty="0"/>
              <a:t>Nach dem Regen hatte Regina die Idee Diana nach den heißen </a:t>
            </a:r>
            <a:r>
              <a:rPr lang="de-DE" dirty="0" smtClean="0"/>
              <a:t>(vulkanischen) Quellen </a:t>
            </a:r>
            <a:r>
              <a:rPr lang="de-DE" dirty="0"/>
              <a:t>zu fragen und schon nach 30 Min Fahrt saßen wir im 40 bis 60 (grenzwertig) Grad warmen Wasser, Diana war auch dabei.</a:t>
            </a:r>
            <a:endParaRPr lang="en-US" dirty="0"/>
          </a:p>
        </p:txBody>
      </p:sp>
    </p:spTree>
    <p:extLst>
      <p:ext uri="{BB962C8B-B14F-4D97-AF65-F5344CB8AC3E}">
        <p14:creationId xmlns:p14="http://schemas.microsoft.com/office/powerpoint/2010/main" val="26859770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9512" y="116632"/>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29.10.2024</a:t>
            </a: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46" y="548680"/>
            <a:ext cx="4394738" cy="423939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0343" y="4612201"/>
            <a:ext cx="3347864" cy="2245799"/>
          </a:xfrm>
          <a:prstGeom prst="rect">
            <a:avLst/>
          </a:prstGeom>
        </p:spPr>
      </p:pic>
      <p:sp>
        <p:nvSpPr>
          <p:cNvPr id="10" name="TextBox 9"/>
          <p:cNvSpPr txBox="1"/>
          <p:nvPr/>
        </p:nvSpPr>
        <p:spPr>
          <a:xfrm>
            <a:off x="5840343" y="116632"/>
            <a:ext cx="3062740" cy="3970318"/>
          </a:xfrm>
          <a:prstGeom prst="rect">
            <a:avLst/>
          </a:prstGeom>
          <a:noFill/>
        </p:spPr>
        <p:txBody>
          <a:bodyPr wrap="square" rtlCol="0">
            <a:spAutoFit/>
          </a:bodyPr>
          <a:lstStyle/>
          <a:p>
            <a:r>
              <a:rPr lang="de-DE" dirty="0"/>
              <a:t>Rückweg bei malerischen Sonnenuntergang in ihrem Auto und Diana (ist </a:t>
            </a:r>
            <a:r>
              <a:rPr lang="de-DE" dirty="0" smtClean="0"/>
              <a:t>auf dem Foto hinten </a:t>
            </a:r>
            <a:r>
              <a:rPr lang="de-DE" dirty="0"/>
              <a:t>im warmen Becken) servierte noch das beste Essen und beste Bier und wir quatschten  (D. spricht gut Englisch - war Photographin in Jakarta) und jetzt  Zeit fürs Bett, morgen früh nach </a:t>
            </a:r>
            <a:r>
              <a:rPr lang="de-DE" dirty="0" err="1"/>
              <a:t>Bukit</a:t>
            </a:r>
            <a:r>
              <a:rPr lang="de-DE" dirty="0"/>
              <a:t> </a:t>
            </a:r>
            <a:r>
              <a:rPr lang="de-DE" dirty="0" err="1"/>
              <a:t>Lawang</a:t>
            </a:r>
            <a:r>
              <a:rPr lang="de-DE" dirty="0"/>
              <a:t> , Inshallah</a:t>
            </a:r>
            <a:r>
              <a:rPr lang="de-DE" dirty="0" smtClean="0"/>
              <a:t>.</a:t>
            </a:r>
          </a:p>
          <a:p>
            <a:r>
              <a:rPr lang="de-DE" dirty="0" smtClean="0"/>
              <a:t>Morgens noch ein gutes Frühstück auf der Terrasse.</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503" y="2523478"/>
            <a:ext cx="3131840" cy="4361906"/>
          </a:xfrm>
          <a:prstGeom prst="rect">
            <a:avLst/>
          </a:prstGeom>
        </p:spPr>
      </p:pic>
      <p:sp>
        <p:nvSpPr>
          <p:cNvPr id="12" name="TextBox 11"/>
          <p:cNvSpPr txBox="1"/>
          <p:nvPr/>
        </p:nvSpPr>
        <p:spPr>
          <a:xfrm>
            <a:off x="107504" y="5301208"/>
            <a:ext cx="2376264" cy="1200329"/>
          </a:xfrm>
          <a:prstGeom prst="rect">
            <a:avLst/>
          </a:prstGeom>
          <a:noFill/>
        </p:spPr>
        <p:txBody>
          <a:bodyPr wrap="square" rtlCol="0">
            <a:spAutoFit/>
          </a:bodyPr>
          <a:lstStyle/>
          <a:p>
            <a:r>
              <a:rPr lang="de-DE" dirty="0" smtClean="0"/>
              <a:t>Hinten ist übrigens das Familiengrab, eine Art Mausoleum für ein Paar der Vorfahren</a:t>
            </a:r>
            <a:endParaRPr lang="de-DE" dirty="0"/>
          </a:p>
        </p:txBody>
      </p:sp>
    </p:spTree>
    <p:extLst>
      <p:ext uri="{BB962C8B-B14F-4D97-AF65-F5344CB8AC3E}">
        <p14:creationId xmlns:p14="http://schemas.microsoft.com/office/powerpoint/2010/main" val="31584406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9512" y="116632"/>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30.10.2024</a:t>
            </a:r>
            <a:endParaRPr lang="en-US" sz="2400" dirty="0"/>
          </a:p>
        </p:txBody>
      </p:sp>
      <p:sp>
        <p:nvSpPr>
          <p:cNvPr id="10" name="TextBox 9"/>
          <p:cNvSpPr txBox="1"/>
          <p:nvPr/>
        </p:nvSpPr>
        <p:spPr>
          <a:xfrm>
            <a:off x="6300194" y="95721"/>
            <a:ext cx="2843806" cy="3693319"/>
          </a:xfrm>
          <a:prstGeom prst="rect">
            <a:avLst/>
          </a:prstGeom>
          <a:noFill/>
        </p:spPr>
        <p:txBody>
          <a:bodyPr wrap="square" rtlCol="0">
            <a:spAutoFit/>
          </a:bodyPr>
          <a:lstStyle/>
          <a:p>
            <a:r>
              <a:rPr lang="de-DE" dirty="0"/>
              <a:t>Weiterfahrt von </a:t>
            </a:r>
            <a:r>
              <a:rPr lang="de-DE" dirty="0" err="1"/>
              <a:t>Berastagi</a:t>
            </a:r>
            <a:r>
              <a:rPr lang="de-DE" dirty="0"/>
              <a:t> nach </a:t>
            </a:r>
            <a:r>
              <a:rPr lang="de-DE" dirty="0" err="1"/>
              <a:t>Bukit</a:t>
            </a:r>
            <a:r>
              <a:rPr lang="de-DE" dirty="0"/>
              <a:t> </a:t>
            </a:r>
            <a:r>
              <a:rPr lang="de-DE" dirty="0" err="1"/>
              <a:t>Lawang</a:t>
            </a:r>
            <a:r>
              <a:rPr lang="de-DE" dirty="0"/>
              <a:t>, da </a:t>
            </a:r>
            <a:r>
              <a:rPr lang="de-DE" dirty="0" smtClean="0"/>
              <a:t>Regina und Beate </a:t>
            </a:r>
            <a:r>
              <a:rPr lang="de-DE" dirty="0"/>
              <a:t>auch den Regenwald </a:t>
            </a:r>
            <a:r>
              <a:rPr lang="de-DE" dirty="0" smtClean="0"/>
              <a:t>und die </a:t>
            </a:r>
            <a:r>
              <a:rPr lang="de-DE" dirty="0" err="1" smtClean="0"/>
              <a:t>Orangs</a:t>
            </a:r>
            <a:r>
              <a:rPr lang="de-DE" dirty="0" smtClean="0"/>
              <a:t> sehen </a:t>
            </a:r>
            <a:r>
              <a:rPr lang="de-DE" dirty="0"/>
              <a:t>wollten. Auf sehr </a:t>
            </a:r>
            <a:r>
              <a:rPr lang="de-DE" dirty="0" smtClean="0"/>
              <a:t>schöner Straße haben wir </a:t>
            </a:r>
            <a:r>
              <a:rPr lang="de-DE" dirty="0"/>
              <a:t>den Vulkan </a:t>
            </a:r>
            <a:r>
              <a:rPr lang="de-DE" dirty="0" err="1"/>
              <a:t>Sibayak</a:t>
            </a:r>
            <a:r>
              <a:rPr lang="de-DE" dirty="0"/>
              <a:t> </a:t>
            </a:r>
            <a:r>
              <a:rPr lang="de-DE" dirty="0" smtClean="0"/>
              <a:t>umrundet. Den Vulkan kann man von </a:t>
            </a:r>
            <a:r>
              <a:rPr lang="de-DE" dirty="0" err="1" smtClean="0"/>
              <a:t>Berastagi</a:t>
            </a:r>
            <a:r>
              <a:rPr lang="de-DE" dirty="0" smtClean="0"/>
              <a:t> auch </a:t>
            </a:r>
            <a:r>
              <a:rPr lang="de-DE" dirty="0"/>
              <a:t>besteigen, </a:t>
            </a:r>
            <a:r>
              <a:rPr lang="de-DE" dirty="0" smtClean="0"/>
              <a:t> der Besuch der Hot </a:t>
            </a:r>
            <a:r>
              <a:rPr lang="de-DE" dirty="0"/>
              <a:t>Springs am Abend zuvor erwies sich bei </a:t>
            </a:r>
            <a:r>
              <a:rPr lang="de-DE" dirty="0" smtClean="0"/>
              <a:t>dem Regen </a:t>
            </a:r>
            <a:r>
              <a:rPr lang="de-DE" dirty="0"/>
              <a:t>als </a:t>
            </a:r>
            <a:r>
              <a:rPr lang="de-DE" dirty="0" smtClean="0"/>
              <a:t>praktikabler.</a:t>
            </a:r>
            <a:endParaRPr lang="de-DE"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04302"/>
            <a:ext cx="4068720" cy="303409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32920"/>
            <a:ext cx="6300192" cy="31273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0" y="3760131"/>
            <a:ext cx="4896544" cy="3125253"/>
          </a:xfrm>
          <a:prstGeom prst="rect">
            <a:avLst/>
          </a:prstGeom>
        </p:spPr>
      </p:pic>
    </p:spTree>
    <p:extLst>
      <p:ext uri="{BB962C8B-B14F-4D97-AF65-F5344CB8AC3E}">
        <p14:creationId xmlns:p14="http://schemas.microsoft.com/office/powerpoint/2010/main" val="24314268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857" y="289657"/>
            <a:ext cx="3018732" cy="2707295"/>
          </a:xfrm>
          <a:prstGeom prst="rect">
            <a:avLst/>
          </a:prstGeom>
        </p:spPr>
      </p:pic>
      <p:sp>
        <p:nvSpPr>
          <p:cNvPr id="5" name="Title 1"/>
          <p:cNvSpPr txBox="1">
            <a:spLocks/>
          </p:cNvSpPr>
          <p:nvPr/>
        </p:nvSpPr>
        <p:spPr>
          <a:xfrm>
            <a:off x="179512" y="116632"/>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30.10.2024</a:t>
            </a:r>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71" y="2846952"/>
            <a:ext cx="4557763" cy="401104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3398462"/>
            <a:ext cx="4572001" cy="341491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21" y="462682"/>
            <a:ext cx="3144428" cy="2389374"/>
          </a:xfrm>
          <a:prstGeom prst="rect">
            <a:avLst/>
          </a:prstGeom>
        </p:spPr>
      </p:pic>
      <p:sp>
        <p:nvSpPr>
          <p:cNvPr id="10" name="TextBox 9"/>
          <p:cNvSpPr txBox="1"/>
          <p:nvPr/>
        </p:nvSpPr>
        <p:spPr>
          <a:xfrm>
            <a:off x="6300193" y="151088"/>
            <a:ext cx="2840686" cy="3139321"/>
          </a:xfrm>
          <a:prstGeom prst="rect">
            <a:avLst/>
          </a:prstGeom>
          <a:noFill/>
        </p:spPr>
        <p:txBody>
          <a:bodyPr wrap="square" rtlCol="0">
            <a:spAutoFit/>
          </a:bodyPr>
          <a:lstStyle/>
          <a:p>
            <a:r>
              <a:rPr lang="de-DE" dirty="0"/>
              <a:t>Nach der Ankunft ging's gleich in die Eco Lodge und dann weiter mit </a:t>
            </a:r>
            <a:r>
              <a:rPr lang="de-DE" dirty="0" err="1"/>
              <a:t>Anuar</a:t>
            </a:r>
            <a:r>
              <a:rPr lang="de-DE" dirty="0"/>
              <a:t>, unserem sehr netten Führer (auch schon älter wie Rosi- wer sich erinnert) und stolperte </a:t>
            </a:r>
            <a:r>
              <a:rPr lang="de-DE"/>
              <a:t>gleich </a:t>
            </a:r>
            <a:r>
              <a:rPr lang="de-DE" smtClean="0"/>
              <a:t>über </a:t>
            </a:r>
            <a:r>
              <a:rPr lang="de-DE" dirty="0" err="1" smtClean="0"/>
              <a:t>Orang</a:t>
            </a:r>
            <a:r>
              <a:rPr lang="de-DE" dirty="0" smtClean="0"/>
              <a:t> </a:t>
            </a:r>
            <a:r>
              <a:rPr lang="de-DE" dirty="0" err="1"/>
              <a:t>Utangs</a:t>
            </a:r>
            <a:r>
              <a:rPr lang="de-DE" dirty="0"/>
              <a:t>, </a:t>
            </a:r>
            <a:r>
              <a:rPr lang="de-DE" dirty="0" smtClean="0"/>
              <a:t>also </a:t>
            </a:r>
            <a:r>
              <a:rPr lang="de-DE" dirty="0"/>
              <a:t>stolpern ist übertrieben, die hangeln sich durch die Äste. </a:t>
            </a:r>
            <a:r>
              <a:rPr lang="de-DE" dirty="0" smtClean="0"/>
              <a:t>Kleiner Snack inklusive. </a:t>
            </a:r>
            <a:endParaRPr lang="en-US" dirty="0"/>
          </a:p>
        </p:txBody>
      </p:sp>
    </p:spTree>
    <p:extLst>
      <p:ext uri="{BB962C8B-B14F-4D97-AF65-F5344CB8AC3E}">
        <p14:creationId xmlns:p14="http://schemas.microsoft.com/office/powerpoint/2010/main" val="18407985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9512" y="116632"/>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30.10.2024</a:t>
            </a:r>
            <a:endParaRPr lang="en-US" sz="2400" dirty="0"/>
          </a:p>
        </p:txBody>
      </p:sp>
      <p:sp>
        <p:nvSpPr>
          <p:cNvPr id="10" name="TextBox 9"/>
          <p:cNvSpPr txBox="1"/>
          <p:nvPr/>
        </p:nvSpPr>
        <p:spPr>
          <a:xfrm>
            <a:off x="4644008" y="151088"/>
            <a:ext cx="4176464" cy="1200329"/>
          </a:xfrm>
          <a:prstGeom prst="rect">
            <a:avLst/>
          </a:prstGeom>
          <a:noFill/>
        </p:spPr>
        <p:txBody>
          <a:bodyPr wrap="square" rtlCol="0">
            <a:spAutoFit/>
          </a:bodyPr>
          <a:lstStyle/>
          <a:p>
            <a:r>
              <a:rPr lang="de-DE" dirty="0" smtClean="0"/>
              <a:t>Die </a:t>
            </a:r>
            <a:r>
              <a:rPr lang="de-DE" dirty="0" err="1" smtClean="0"/>
              <a:t>Orangs</a:t>
            </a:r>
            <a:r>
              <a:rPr lang="de-DE" dirty="0" smtClean="0"/>
              <a:t> bevorzugen die dickeren Äste, da sie relativ schwer sind, die biegen sich bis zum nächsten Baum. Andere, wie die </a:t>
            </a:r>
            <a:r>
              <a:rPr lang="de-DE" dirty="0" err="1" smtClean="0"/>
              <a:t>Languren</a:t>
            </a:r>
            <a:r>
              <a:rPr lang="de-DE" dirty="0" smtClean="0"/>
              <a:t> sind da beweglicher</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2682"/>
            <a:ext cx="4644008" cy="374972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7283" y="1351417"/>
            <a:ext cx="4454557" cy="409275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89660"/>
            <a:ext cx="3419872" cy="2768338"/>
          </a:xfrm>
          <a:prstGeom prst="rect">
            <a:avLst/>
          </a:prstGeom>
        </p:spPr>
      </p:pic>
      <p:sp>
        <p:nvSpPr>
          <p:cNvPr id="13" name="TextBox 12"/>
          <p:cNvSpPr txBox="1"/>
          <p:nvPr/>
        </p:nvSpPr>
        <p:spPr>
          <a:xfrm>
            <a:off x="4788024" y="5637486"/>
            <a:ext cx="4176464" cy="923330"/>
          </a:xfrm>
          <a:prstGeom prst="rect">
            <a:avLst/>
          </a:prstGeom>
          <a:noFill/>
        </p:spPr>
        <p:txBody>
          <a:bodyPr wrap="square" rtlCol="0">
            <a:spAutoFit/>
          </a:bodyPr>
          <a:lstStyle/>
          <a:p>
            <a:r>
              <a:rPr lang="de-DE" dirty="0" smtClean="0"/>
              <a:t>..noch andere bleiben lieber mit den Füßen auf der Erde, lassen sich dann auch leichter fotografieren</a:t>
            </a:r>
            <a:endParaRPr lang="en-US" dirty="0"/>
          </a:p>
        </p:txBody>
      </p:sp>
    </p:spTree>
    <p:extLst>
      <p:ext uri="{BB962C8B-B14F-4D97-AF65-F5344CB8AC3E}">
        <p14:creationId xmlns:p14="http://schemas.microsoft.com/office/powerpoint/2010/main" val="35111926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9512" y="116632"/>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30.10.2024</a:t>
            </a:r>
            <a:endParaRPr lang="en-US" sz="24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3668" y="2509245"/>
            <a:ext cx="5436604" cy="423212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4967" y="0"/>
            <a:ext cx="3299033" cy="4464496"/>
          </a:xfrm>
          <a:prstGeom prst="rect">
            <a:avLst/>
          </a:prstGeom>
        </p:spPr>
      </p:pic>
      <p:sp>
        <p:nvSpPr>
          <p:cNvPr id="4" name="TextBox 3"/>
          <p:cNvSpPr txBox="1"/>
          <p:nvPr/>
        </p:nvSpPr>
        <p:spPr>
          <a:xfrm>
            <a:off x="2555776" y="453235"/>
            <a:ext cx="2748623" cy="1754326"/>
          </a:xfrm>
          <a:prstGeom prst="rect">
            <a:avLst/>
          </a:prstGeom>
          <a:noFill/>
        </p:spPr>
        <p:txBody>
          <a:bodyPr wrap="square" rtlCol="0">
            <a:spAutoFit/>
          </a:bodyPr>
          <a:lstStyle/>
          <a:p>
            <a:r>
              <a:rPr lang="de-DE" dirty="0"/>
              <a:t>Bisher hat die gemeinsame Fahrt von Medan super hingehauen. Wir </a:t>
            </a:r>
            <a:r>
              <a:rPr lang="de-DE" dirty="0" smtClean="0"/>
              <a:t>wurden </a:t>
            </a:r>
            <a:r>
              <a:rPr lang="de-DE" dirty="0"/>
              <a:t>immer weiter gereicht. Und </a:t>
            </a:r>
            <a:r>
              <a:rPr lang="de-DE" dirty="0" smtClean="0"/>
              <a:t>morgen </a:t>
            </a:r>
            <a:r>
              <a:rPr lang="de-DE" dirty="0"/>
              <a:t>geht's </a:t>
            </a:r>
            <a:r>
              <a:rPr lang="de-DE" dirty="0" smtClean="0"/>
              <a:t>zurück </a:t>
            </a:r>
            <a:r>
              <a:rPr lang="de-DE" dirty="0"/>
              <a:t>nach </a:t>
            </a:r>
            <a:r>
              <a:rPr lang="de-DE" dirty="0" smtClean="0"/>
              <a:t>Medan</a:t>
            </a:r>
            <a:endParaRPr lang="de-DE"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8680"/>
            <a:ext cx="2082317" cy="428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30262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9512" y="116632"/>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31.10.2024</a:t>
            </a:r>
            <a:endParaRPr lang="en-US" sz="2400" dirty="0"/>
          </a:p>
        </p:txBody>
      </p:sp>
      <p:sp>
        <p:nvSpPr>
          <p:cNvPr id="4" name="TextBox 3"/>
          <p:cNvSpPr txBox="1"/>
          <p:nvPr/>
        </p:nvSpPr>
        <p:spPr>
          <a:xfrm>
            <a:off x="5913575" y="692696"/>
            <a:ext cx="2520279" cy="2308324"/>
          </a:xfrm>
          <a:prstGeom prst="rect">
            <a:avLst/>
          </a:prstGeom>
          <a:noFill/>
        </p:spPr>
        <p:txBody>
          <a:bodyPr wrap="square" rtlCol="0">
            <a:spAutoFit/>
          </a:bodyPr>
          <a:lstStyle/>
          <a:p>
            <a:r>
              <a:rPr lang="de-DE" dirty="0"/>
              <a:t>Angekommen in Medan, noch kleiner Zwischenstopp bei den </a:t>
            </a:r>
            <a:r>
              <a:rPr lang="de-DE" dirty="0" smtClean="0"/>
              <a:t>Krokodilen, Krokodile (mehrere Hundert) ok </a:t>
            </a:r>
            <a:r>
              <a:rPr lang="de-DE" dirty="0"/>
              <a:t>aber der </a:t>
            </a:r>
            <a:r>
              <a:rPr lang="de-DE" dirty="0" smtClean="0"/>
              <a:t>nagelneue </a:t>
            </a:r>
            <a:r>
              <a:rPr lang="de-DE" dirty="0"/>
              <a:t>Zoo oder Aufzuchtanstalt zum fürchten </a:t>
            </a:r>
            <a:r>
              <a:rPr lang="de-DE" dirty="0" smtClean="0"/>
              <a:t>leblos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7" y="3573016"/>
            <a:ext cx="4320480" cy="324036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51842"/>
            <a:ext cx="5499112" cy="416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9512" y="4869160"/>
            <a:ext cx="3240360" cy="1754326"/>
          </a:xfrm>
          <a:prstGeom prst="rect">
            <a:avLst/>
          </a:prstGeom>
        </p:spPr>
        <p:txBody>
          <a:bodyPr wrap="square">
            <a:spAutoFit/>
          </a:bodyPr>
          <a:lstStyle/>
          <a:p>
            <a:r>
              <a:rPr lang="de-DE" dirty="0"/>
              <a:t>B</a:t>
            </a:r>
            <a:r>
              <a:rPr lang="de-DE" dirty="0" smtClean="0"/>
              <a:t>ei </a:t>
            </a:r>
            <a:r>
              <a:rPr lang="de-DE" dirty="0"/>
              <a:t>dem armen Affen (haben sie in </a:t>
            </a:r>
            <a:r>
              <a:rPr lang="de-DE" dirty="0" err="1"/>
              <a:t>Bukit</a:t>
            </a:r>
            <a:r>
              <a:rPr lang="de-DE" dirty="0"/>
              <a:t> </a:t>
            </a:r>
            <a:r>
              <a:rPr lang="de-DE" dirty="0" err="1"/>
              <a:t>Lawang</a:t>
            </a:r>
            <a:r>
              <a:rPr lang="de-DE" dirty="0"/>
              <a:t> erheblich besser) und ebenso </a:t>
            </a:r>
            <a:r>
              <a:rPr lang="de-DE" dirty="0" smtClean="0"/>
              <a:t>bedauernswerten </a:t>
            </a:r>
            <a:r>
              <a:rPr lang="de-DE" dirty="0"/>
              <a:t>Kaninchen habe ich auf Foto verzichtet (zu trist)</a:t>
            </a:r>
            <a:endParaRPr lang="en-US" dirty="0"/>
          </a:p>
        </p:txBody>
      </p:sp>
    </p:spTree>
    <p:extLst>
      <p:ext uri="{BB962C8B-B14F-4D97-AF65-F5344CB8AC3E}">
        <p14:creationId xmlns:p14="http://schemas.microsoft.com/office/powerpoint/2010/main" val="29451683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9512" y="116632"/>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31.10.2024</a:t>
            </a:r>
            <a:endParaRPr lang="en-US" sz="2400" dirty="0"/>
          </a:p>
        </p:txBody>
      </p:sp>
      <p:sp>
        <p:nvSpPr>
          <p:cNvPr id="7" name="TextBox 6"/>
          <p:cNvSpPr txBox="1"/>
          <p:nvPr/>
        </p:nvSpPr>
        <p:spPr>
          <a:xfrm>
            <a:off x="35496" y="462681"/>
            <a:ext cx="3672408" cy="2031325"/>
          </a:xfrm>
          <a:prstGeom prst="rect">
            <a:avLst/>
          </a:prstGeom>
          <a:noFill/>
        </p:spPr>
        <p:txBody>
          <a:bodyPr wrap="square" rtlCol="0">
            <a:spAutoFit/>
          </a:bodyPr>
          <a:lstStyle/>
          <a:p>
            <a:r>
              <a:rPr lang="de-DE" dirty="0" smtClean="0"/>
              <a:t>Abschiedsparty </a:t>
            </a:r>
            <a:r>
              <a:rPr lang="en-US" dirty="0"/>
              <a:t>a</a:t>
            </a:r>
            <a:r>
              <a:rPr lang="de-DE" dirty="0" err="1" smtClean="0"/>
              <a:t>bends</a:t>
            </a:r>
            <a:r>
              <a:rPr lang="de-DE" dirty="0" smtClean="0"/>
              <a:t> in </a:t>
            </a:r>
            <a:r>
              <a:rPr lang="de-DE" dirty="0"/>
              <a:t>Medan ( war aber wohl eher Zufall, dass wir dabei waren  aber nochmal alle UIN </a:t>
            </a:r>
            <a:r>
              <a:rPr lang="de-DE" dirty="0" err="1"/>
              <a:t>ler</a:t>
            </a:r>
            <a:r>
              <a:rPr lang="de-DE" dirty="0"/>
              <a:t>,  und ein Haufen Studenten</a:t>
            </a:r>
            <a:endParaRPr lang="en-US" dirty="0"/>
          </a:p>
          <a:p>
            <a:r>
              <a:rPr lang="de-DE" dirty="0"/>
              <a:t>Im Haus von Prof. </a:t>
            </a:r>
            <a:r>
              <a:rPr lang="de-DE" dirty="0" err="1"/>
              <a:t>Achyar</a:t>
            </a:r>
            <a:r>
              <a:rPr lang="de-DE" dirty="0"/>
              <a:t> </a:t>
            </a:r>
            <a:r>
              <a:rPr lang="de-DE" dirty="0" smtClean="0"/>
              <a:t>( Viele Frauen: Fotos,… Fotos). Morgen geht‘s nach Bangkok </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4102" y="116632"/>
            <a:ext cx="5509101" cy="331236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3098375"/>
            <a:ext cx="4116010" cy="375614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73" y="2548209"/>
            <a:ext cx="3240984" cy="4306307"/>
          </a:xfrm>
          <a:prstGeom prst="rect">
            <a:avLst/>
          </a:prstGeom>
        </p:spPr>
      </p:pic>
      <p:sp>
        <p:nvSpPr>
          <p:cNvPr id="10" name="TextBox 9"/>
          <p:cNvSpPr txBox="1"/>
          <p:nvPr/>
        </p:nvSpPr>
        <p:spPr>
          <a:xfrm>
            <a:off x="3275857" y="3933056"/>
            <a:ext cx="1728191" cy="2308324"/>
          </a:xfrm>
          <a:prstGeom prst="rect">
            <a:avLst/>
          </a:prstGeom>
          <a:noFill/>
        </p:spPr>
        <p:txBody>
          <a:bodyPr wrap="square" rtlCol="0">
            <a:spAutoFit/>
          </a:bodyPr>
          <a:lstStyle/>
          <a:p>
            <a:r>
              <a:rPr lang="de-DE" dirty="0" smtClean="0"/>
              <a:t>Aufmerksame Beobachter erkennen den Dekan der Fakultät. Alle bekommen einen </a:t>
            </a:r>
            <a:r>
              <a:rPr lang="de-DE" dirty="0" err="1" smtClean="0"/>
              <a:t>Sarong</a:t>
            </a:r>
            <a:r>
              <a:rPr lang="de-DE" dirty="0" smtClean="0"/>
              <a:t> zum Abschied</a:t>
            </a:r>
            <a:endParaRPr lang="de-DE" dirty="0"/>
          </a:p>
        </p:txBody>
      </p:sp>
    </p:spTree>
    <p:extLst>
      <p:ext uri="{BB962C8B-B14F-4D97-AF65-F5344CB8AC3E}">
        <p14:creationId xmlns:p14="http://schemas.microsoft.com/office/powerpoint/2010/main" val="22716497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7931224"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08.10.2024</a:t>
            </a:r>
            <a:endParaRPr lang="en-US" sz="2400"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620688"/>
            <a:ext cx="3334336" cy="175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812" y="2536431"/>
            <a:ext cx="3504206" cy="182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651018" y="620688"/>
            <a:ext cx="4737406" cy="1477328"/>
          </a:xfrm>
          <a:prstGeom prst="rect">
            <a:avLst/>
          </a:prstGeom>
          <a:noFill/>
        </p:spPr>
        <p:txBody>
          <a:bodyPr wrap="square" rtlCol="0">
            <a:spAutoFit/>
          </a:bodyPr>
          <a:lstStyle/>
          <a:p>
            <a:r>
              <a:rPr lang="de-DE" dirty="0" smtClean="0"/>
              <a:t>Heute gab es einen </a:t>
            </a:r>
            <a:r>
              <a:rPr lang="de-DE" dirty="0"/>
              <a:t>Empfang bei der </a:t>
            </a:r>
            <a:r>
              <a:rPr lang="de-DE" dirty="0" smtClean="0"/>
              <a:t>Rektorin der UIN, </a:t>
            </a:r>
            <a:r>
              <a:rPr lang="de-DE" dirty="0"/>
              <a:t>übrigens  die erste </a:t>
            </a:r>
            <a:r>
              <a:rPr lang="de-DE" dirty="0" smtClean="0"/>
              <a:t>weibliche Präsidentin </a:t>
            </a:r>
            <a:r>
              <a:rPr lang="de-DE" dirty="0"/>
              <a:t>der Universität seit ihrer Begründung</a:t>
            </a:r>
            <a:r>
              <a:rPr lang="de-DE" dirty="0" smtClean="0"/>
              <a:t>. Das ganze mit der Fakultätsspitze und einigen Vertretern der Studenten</a:t>
            </a:r>
            <a:endParaRPr lang="en-US" dirty="0"/>
          </a:p>
        </p:txBody>
      </p:sp>
      <p:sp>
        <p:nvSpPr>
          <p:cNvPr id="9" name="TextBox 8"/>
          <p:cNvSpPr txBox="1"/>
          <p:nvPr/>
        </p:nvSpPr>
        <p:spPr>
          <a:xfrm>
            <a:off x="3651018" y="2204864"/>
            <a:ext cx="4680520" cy="1477328"/>
          </a:xfrm>
          <a:prstGeom prst="rect">
            <a:avLst/>
          </a:prstGeom>
          <a:noFill/>
        </p:spPr>
        <p:txBody>
          <a:bodyPr wrap="square" rtlCol="0">
            <a:spAutoFit/>
          </a:bodyPr>
          <a:lstStyle/>
          <a:p>
            <a:r>
              <a:rPr lang="de-DE" dirty="0" smtClean="0"/>
              <a:t>Die UIN hat 8 Fakultäten und etwa 22.000 Studenten. Ich bin der Fakultät: Science </a:t>
            </a:r>
            <a:r>
              <a:rPr lang="de-DE" dirty="0"/>
              <a:t>u</a:t>
            </a:r>
            <a:r>
              <a:rPr lang="de-DE" dirty="0" smtClean="0"/>
              <a:t>nd Technology zugeteilt und arbeite im wesentlichen mit den Departments Mathematik und Information Systems zusammen</a:t>
            </a:r>
            <a:endParaRPr lang="en-US" dirty="0"/>
          </a:p>
        </p:txBody>
      </p:sp>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3823322"/>
            <a:ext cx="4807967" cy="2827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073" y="4437112"/>
            <a:ext cx="3576831" cy="2292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8975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9512" y="116632"/>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01.11.2024</a:t>
            </a:r>
            <a:endParaRPr lang="en-US" sz="2400" dirty="0"/>
          </a:p>
        </p:txBody>
      </p:sp>
      <p:sp>
        <p:nvSpPr>
          <p:cNvPr id="7" name="TextBox 6"/>
          <p:cNvSpPr txBox="1"/>
          <p:nvPr/>
        </p:nvSpPr>
        <p:spPr>
          <a:xfrm>
            <a:off x="5796136" y="3456384"/>
            <a:ext cx="3172916" cy="3416320"/>
          </a:xfrm>
          <a:prstGeom prst="rect">
            <a:avLst/>
          </a:prstGeom>
          <a:noFill/>
        </p:spPr>
        <p:txBody>
          <a:bodyPr wrap="square" rtlCol="0">
            <a:spAutoFit/>
          </a:bodyPr>
          <a:lstStyle/>
          <a:p>
            <a:r>
              <a:rPr lang="de-DE" dirty="0" smtClean="0"/>
              <a:t>..jetzt </a:t>
            </a:r>
            <a:r>
              <a:rPr lang="de-DE" dirty="0"/>
              <a:t>sind wir in Bangkok im </a:t>
            </a:r>
            <a:r>
              <a:rPr lang="de-DE" dirty="0" smtClean="0"/>
              <a:t>Grand </a:t>
            </a:r>
            <a:r>
              <a:rPr lang="de-DE" dirty="0" err="1" smtClean="0"/>
              <a:t>Sathorn</a:t>
            </a:r>
            <a:r>
              <a:rPr lang="de-DE" dirty="0" smtClean="0"/>
              <a:t> Hotel (eher altertümlich für Bangkok bei allem Glitzer: Baujahr 1999)  zwar </a:t>
            </a:r>
            <a:r>
              <a:rPr lang="de-DE" dirty="0"/>
              <a:t>inmitten von Hochhäusern aber unten tobt das Leben, davon später mehr, wir haben auf der Straße gegessen und </a:t>
            </a:r>
            <a:r>
              <a:rPr lang="de-DE" dirty="0" smtClean="0"/>
              <a:t>sind </a:t>
            </a:r>
            <a:r>
              <a:rPr lang="de-DE" dirty="0"/>
              <a:t>jetzt zurück im Hotel und heute noch ein </a:t>
            </a:r>
            <a:r>
              <a:rPr lang="de-DE" dirty="0" err="1"/>
              <a:t>Absacker</a:t>
            </a:r>
            <a:r>
              <a:rPr lang="de-DE" dirty="0"/>
              <a:t> auf der Roof Top Bar ( </a:t>
            </a:r>
            <a:r>
              <a:rPr lang="de-DE" dirty="0" smtClean="0"/>
              <a:t>links: wir </a:t>
            </a:r>
            <a:r>
              <a:rPr lang="de-DE" dirty="0"/>
              <a:t>gönnen und sonst ja nix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90" y="3140968"/>
            <a:ext cx="5416759" cy="32842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137130"/>
            <a:ext cx="6475983" cy="3319254"/>
          </a:xfrm>
          <a:prstGeom prst="rect">
            <a:avLst/>
          </a:prstGeom>
        </p:spPr>
      </p:pic>
    </p:spTree>
    <p:extLst>
      <p:ext uri="{BB962C8B-B14F-4D97-AF65-F5344CB8AC3E}">
        <p14:creationId xmlns:p14="http://schemas.microsoft.com/office/powerpoint/2010/main" val="2475185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116632"/>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01.-02.11.2024</a:t>
            </a:r>
            <a:endParaRPr lang="en-US" sz="2400" dirty="0"/>
          </a:p>
        </p:txBody>
      </p:sp>
      <p:sp>
        <p:nvSpPr>
          <p:cNvPr id="5" name="TextBox 4"/>
          <p:cNvSpPr txBox="1"/>
          <p:nvPr/>
        </p:nvSpPr>
        <p:spPr>
          <a:xfrm>
            <a:off x="125164" y="5254844"/>
            <a:ext cx="2070572" cy="1477328"/>
          </a:xfrm>
          <a:prstGeom prst="rect">
            <a:avLst/>
          </a:prstGeom>
          <a:noFill/>
        </p:spPr>
        <p:txBody>
          <a:bodyPr wrap="square" rtlCol="0">
            <a:spAutoFit/>
          </a:bodyPr>
          <a:lstStyle/>
          <a:p>
            <a:r>
              <a:rPr lang="de-DE" dirty="0" smtClean="0"/>
              <a:t>Dann erstmal einen Stopp und von dort um auf ein kleineren Schiff durch </a:t>
            </a:r>
            <a:r>
              <a:rPr lang="de-DE" dirty="0" smtClean="0"/>
              <a:t>die </a:t>
            </a:r>
            <a:r>
              <a:rPr lang="de-DE" dirty="0" err="1" smtClean="0"/>
              <a:t>Khlongs</a:t>
            </a:r>
            <a:r>
              <a:rPr lang="de-DE" dirty="0" smtClean="0"/>
              <a:t>  </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64" y="506306"/>
            <a:ext cx="3408236" cy="4725144"/>
          </a:xfrm>
          <a:prstGeom prst="rect">
            <a:avLst/>
          </a:prstGeom>
        </p:spPr>
      </p:pic>
      <p:sp>
        <p:nvSpPr>
          <p:cNvPr id="7" name="TextBox 6"/>
          <p:cNvSpPr txBox="1"/>
          <p:nvPr/>
        </p:nvSpPr>
        <p:spPr>
          <a:xfrm>
            <a:off x="3707904" y="506306"/>
            <a:ext cx="2376264" cy="923330"/>
          </a:xfrm>
          <a:prstGeom prst="rect">
            <a:avLst/>
          </a:prstGeom>
          <a:noFill/>
        </p:spPr>
        <p:txBody>
          <a:bodyPr wrap="square" rtlCol="0">
            <a:spAutoFit/>
          </a:bodyPr>
          <a:lstStyle/>
          <a:p>
            <a:r>
              <a:rPr lang="de-DE" dirty="0" smtClean="0"/>
              <a:t>Morgens geht‘s los auf dem Fluss , erstmal bis zum Grand Palace</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26731"/>
            <a:ext cx="3024336" cy="403244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0440" y="4233922"/>
            <a:ext cx="6561464" cy="257945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3400" y="1443499"/>
            <a:ext cx="2622776" cy="2064065"/>
          </a:xfrm>
          <a:prstGeom prst="rect">
            <a:avLst/>
          </a:prstGeom>
        </p:spPr>
      </p:pic>
    </p:spTree>
    <p:extLst>
      <p:ext uri="{BB962C8B-B14F-4D97-AF65-F5344CB8AC3E}">
        <p14:creationId xmlns:p14="http://schemas.microsoft.com/office/powerpoint/2010/main" val="14851182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116632"/>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01.-02.11.2024</a:t>
            </a:r>
            <a:endParaRPr lang="en-US" sz="2400" dirty="0"/>
          </a:p>
        </p:txBody>
      </p:sp>
      <p:sp>
        <p:nvSpPr>
          <p:cNvPr id="7" name="TextBox 6"/>
          <p:cNvSpPr txBox="1"/>
          <p:nvPr/>
        </p:nvSpPr>
        <p:spPr>
          <a:xfrm>
            <a:off x="4355976" y="321373"/>
            <a:ext cx="4536504" cy="646331"/>
          </a:xfrm>
          <a:prstGeom prst="rect">
            <a:avLst/>
          </a:prstGeom>
          <a:noFill/>
        </p:spPr>
        <p:txBody>
          <a:bodyPr wrap="square" rtlCol="0">
            <a:spAutoFit/>
          </a:bodyPr>
          <a:lstStyle/>
          <a:p>
            <a:r>
              <a:rPr lang="de-DE" dirty="0" smtClean="0"/>
              <a:t>Meine </a:t>
            </a:r>
            <a:r>
              <a:rPr lang="de-DE" dirty="0" smtClean="0"/>
              <a:t>Lieblingsboote, links. Mit </a:t>
            </a:r>
            <a:r>
              <a:rPr lang="de-DE" dirty="0" smtClean="0"/>
              <a:t>so einem ging‘s durch die </a:t>
            </a:r>
            <a:r>
              <a:rPr lang="de-DE" dirty="0" err="1" smtClean="0"/>
              <a:t>Khlongs</a:t>
            </a:r>
            <a:r>
              <a:rPr lang="de-DE" dirty="0" smtClean="0"/>
              <a:t>, auf geht‘s.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3866" y="932904"/>
            <a:ext cx="3548081" cy="328818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17" y="2708919"/>
            <a:ext cx="4337575" cy="332966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0574" y="3645024"/>
            <a:ext cx="4221298" cy="316597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241" y="462682"/>
            <a:ext cx="3664755" cy="2580516"/>
          </a:xfrm>
          <a:prstGeom prst="rect">
            <a:avLst/>
          </a:prstGeom>
        </p:spPr>
      </p:pic>
    </p:spTree>
    <p:extLst>
      <p:ext uri="{BB962C8B-B14F-4D97-AF65-F5344CB8AC3E}">
        <p14:creationId xmlns:p14="http://schemas.microsoft.com/office/powerpoint/2010/main" val="35050923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159745"/>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01.-02.11.2024</a:t>
            </a:r>
            <a:endParaRPr lang="en-US" sz="2400" dirty="0"/>
          </a:p>
        </p:txBody>
      </p:sp>
      <p:sp>
        <p:nvSpPr>
          <p:cNvPr id="7" name="TextBox 6"/>
          <p:cNvSpPr txBox="1"/>
          <p:nvPr/>
        </p:nvSpPr>
        <p:spPr>
          <a:xfrm>
            <a:off x="0" y="511119"/>
            <a:ext cx="3581689" cy="646331"/>
          </a:xfrm>
          <a:prstGeom prst="rect">
            <a:avLst/>
          </a:prstGeom>
          <a:noFill/>
        </p:spPr>
        <p:txBody>
          <a:bodyPr wrap="square" rtlCol="0">
            <a:spAutoFit/>
          </a:bodyPr>
          <a:lstStyle/>
          <a:p>
            <a:r>
              <a:rPr lang="de-DE" dirty="0" smtClean="0"/>
              <a:t>Für die Touristen sind die Boote in den </a:t>
            </a:r>
            <a:r>
              <a:rPr lang="de-DE" dirty="0" err="1" smtClean="0"/>
              <a:t>Khlongs</a:t>
            </a:r>
            <a:r>
              <a:rPr lang="de-DE" dirty="0" smtClean="0"/>
              <a:t> geschmückt .</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052736"/>
            <a:ext cx="3591349" cy="314096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93704"/>
            <a:ext cx="2945323" cy="2348880"/>
          </a:xfrm>
          <a:prstGeom prst="rect">
            <a:avLst/>
          </a:prstGeom>
        </p:spPr>
      </p:pic>
      <p:pic>
        <p:nvPicPr>
          <p:cNvPr id="10" name="Bangkok1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15816" y="3400249"/>
            <a:ext cx="6195796" cy="3485135"/>
          </a:xfrm>
          <a:prstGeom prst="rect">
            <a:avLst/>
          </a:prstGeom>
        </p:spPr>
      </p:pic>
      <p:sp>
        <p:nvSpPr>
          <p:cNvPr id="13" name="TextBox 12"/>
          <p:cNvSpPr txBox="1"/>
          <p:nvPr/>
        </p:nvSpPr>
        <p:spPr>
          <a:xfrm>
            <a:off x="3770861" y="332770"/>
            <a:ext cx="1737243" cy="2862322"/>
          </a:xfrm>
          <a:prstGeom prst="rect">
            <a:avLst/>
          </a:prstGeom>
          <a:noFill/>
        </p:spPr>
        <p:txBody>
          <a:bodyPr wrap="square" rtlCol="0">
            <a:spAutoFit/>
          </a:bodyPr>
          <a:lstStyle/>
          <a:p>
            <a:r>
              <a:rPr lang="de-DE" dirty="0" smtClean="0"/>
              <a:t>Fast das schönste (für mich): das Senioren Orchester auf dem schwimmenden Markt, zum Einkaufen gibt‘s auch was </a:t>
            </a:r>
            <a:endParaRPr lang="en-US" dirty="0"/>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2747" y="146151"/>
            <a:ext cx="3711253" cy="2770995"/>
          </a:xfrm>
          <a:prstGeom prst="rect">
            <a:avLst/>
          </a:prstGeom>
        </p:spPr>
      </p:pic>
    </p:spTree>
    <p:extLst>
      <p:ext uri="{BB962C8B-B14F-4D97-AF65-F5344CB8AC3E}">
        <p14:creationId xmlns:p14="http://schemas.microsoft.com/office/powerpoint/2010/main" val="31720358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116632"/>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01.-02.11.2024</a:t>
            </a:r>
            <a:endParaRPr lang="en-US" sz="2400" dirty="0"/>
          </a:p>
        </p:txBody>
      </p:sp>
      <p:sp>
        <p:nvSpPr>
          <p:cNvPr id="7" name="TextBox 6"/>
          <p:cNvSpPr txBox="1"/>
          <p:nvPr/>
        </p:nvSpPr>
        <p:spPr>
          <a:xfrm>
            <a:off x="6443955" y="3789040"/>
            <a:ext cx="2627784" cy="923330"/>
          </a:xfrm>
          <a:prstGeom prst="rect">
            <a:avLst/>
          </a:prstGeom>
          <a:noFill/>
        </p:spPr>
        <p:txBody>
          <a:bodyPr wrap="square" rtlCol="0">
            <a:spAutoFit/>
          </a:bodyPr>
          <a:lstStyle/>
          <a:p>
            <a:r>
              <a:rPr lang="de-DE" dirty="0" smtClean="0"/>
              <a:t>Wieder zurück aus den </a:t>
            </a:r>
            <a:r>
              <a:rPr lang="de-DE" dirty="0" err="1" smtClean="0"/>
              <a:t>Khlongs</a:t>
            </a:r>
            <a:r>
              <a:rPr lang="de-DE" dirty="0" smtClean="0"/>
              <a:t>, auf dem Hauptfluss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9027" y="88742"/>
            <a:ext cx="5021445" cy="362829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2861176"/>
            <a:ext cx="5400347" cy="3996824"/>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09" y="465168"/>
            <a:ext cx="2033827" cy="3073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5135" y="3561522"/>
            <a:ext cx="1313892" cy="2031325"/>
          </a:xfrm>
          <a:prstGeom prst="rect">
            <a:avLst/>
          </a:prstGeom>
          <a:noFill/>
        </p:spPr>
        <p:txBody>
          <a:bodyPr wrap="square" rtlCol="0">
            <a:spAutoFit/>
          </a:bodyPr>
          <a:lstStyle/>
          <a:p>
            <a:r>
              <a:rPr lang="de-DE" dirty="0" smtClean="0"/>
              <a:t>Am Wat Arun Temple verkleiden sich die Touristen auch mal</a:t>
            </a:r>
            <a:endParaRPr lang="en-US" dirty="0"/>
          </a:p>
        </p:txBody>
      </p:sp>
    </p:spTree>
    <p:extLst>
      <p:ext uri="{BB962C8B-B14F-4D97-AF65-F5344CB8AC3E}">
        <p14:creationId xmlns:p14="http://schemas.microsoft.com/office/powerpoint/2010/main" val="29342969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116632"/>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01.-02.11.2024</a:t>
            </a:r>
            <a:endParaRPr lang="en-US" sz="2400" dirty="0"/>
          </a:p>
        </p:txBody>
      </p:sp>
      <p:sp>
        <p:nvSpPr>
          <p:cNvPr id="13" name="TextBox 12"/>
          <p:cNvSpPr txBox="1"/>
          <p:nvPr/>
        </p:nvSpPr>
        <p:spPr>
          <a:xfrm>
            <a:off x="5076056" y="134652"/>
            <a:ext cx="3672408" cy="369332"/>
          </a:xfrm>
          <a:prstGeom prst="rect">
            <a:avLst/>
          </a:prstGeom>
          <a:noFill/>
        </p:spPr>
        <p:txBody>
          <a:bodyPr wrap="square" rtlCol="0">
            <a:spAutoFit/>
          </a:bodyPr>
          <a:lstStyle/>
          <a:p>
            <a:r>
              <a:rPr lang="de-DE" dirty="0" smtClean="0"/>
              <a:t>Der Wat Arun Temple im Abendlicht</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620688"/>
            <a:ext cx="8208912" cy="6156684"/>
          </a:xfrm>
          <a:prstGeom prst="rect">
            <a:avLst/>
          </a:prstGeom>
        </p:spPr>
      </p:pic>
    </p:spTree>
    <p:extLst>
      <p:ext uri="{BB962C8B-B14F-4D97-AF65-F5344CB8AC3E}">
        <p14:creationId xmlns:p14="http://schemas.microsoft.com/office/powerpoint/2010/main" val="26112082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116632"/>
            <a:ext cx="223224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01.-02.11.2024</a:t>
            </a:r>
            <a:endParaRPr lang="en-US" sz="2400" dirty="0"/>
          </a:p>
        </p:txBody>
      </p:sp>
      <p:sp>
        <p:nvSpPr>
          <p:cNvPr id="13" name="TextBox 12"/>
          <p:cNvSpPr txBox="1"/>
          <p:nvPr/>
        </p:nvSpPr>
        <p:spPr>
          <a:xfrm>
            <a:off x="35496" y="453014"/>
            <a:ext cx="1471969" cy="1200329"/>
          </a:xfrm>
          <a:prstGeom prst="rect">
            <a:avLst/>
          </a:prstGeom>
          <a:noFill/>
        </p:spPr>
        <p:txBody>
          <a:bodyPr wrap="square" rtlCol="0">
            <a:spAutoFit/>
          </a:bodyPr>
          <a:lstStyle/>
          <a:p>
            <a:r>
              <a:rPr lang="de-DE" dirty="0" smtClean="0"/>
              <a:t>Abendessen für uns immer auf der Straße </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507540"/>
            <a:ext cx="4608512" cy="284419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3696811"/>
            <a:ext cx="4277275" cy="3055197"/>
          </a:xfrm>
          <a:prstGeom prst="rect">
            <a:avLst/>
          </a:prstGeom>
        </p:spPr>
      </p:pic>
      <p:sp>
        <p:nvSpPr>
          <p:cNvPr id="7" name="TextBox 6"/>
          <p:cNvSpPr txBox="1"/>
          <p:nvPr/>
        </p:nvSpPr>
        <p:spPr>
          <a:xfrm>
            <a:off x="47001" y="3951054"/>
            <a:ext cx="1842447" cy="2862322"/>
          </a:xfrm>
          <a:prstGeom prst="rect">
            <a:avLst/>
          </a:prstGeom>
          <a:noFill/>
        </p:spPr>
        <p:txBody>
          <a:bodyPr wrap="square" rtlCol="0">
            <a:spAutoFit/>
          </a:bodyPr>
          <a:lstStyle/>
          <a:p>
            <a:pPr fontAlgn="base"/>
            <a:r>
              <a:rPr lang="de-DE" dirty="0" smtClean="0"/>
              <a:t>Die </a:t>
            </a:r>
            <a:r>
              <a:rPr lang="de-DE" dirty="0"/>
              <a:t>kleinen </a:t>
            </a:r>
            <a:r>
              <a:rPr lang="de-DE" dirty="0" smtClean="0"/>
              <a:t>Schreine, </a:t>
            </a:r>
            <a:r>
              <a:rPr lang="de-DE" dirty="0"/>
              <a:t>die praktisch vor jeder Haustür stehen. </a:t>
            </a:r>
            <a:r>
              <a:rPr lang="de-DE" dirty="0" smtClean="0"/>
              <a:t>Meist </a:t>
            </a:r>
            <a:r>
              <a:rPr lang="de-DE" dirty="0"/>
              <a:t>liegt davor etwas Essbares: eine Schale Reis, ein Ei oder auch eine Flasche </a:t>
            </a:r>
            <a:r>
              <a:rPr lang="de-DE" dirty="0" smtClean="0"/>
              <a:t>Cola.</a:t>
            </a:r>
            <a:r>
              <a:rPr lang="de-DE" dirty="0"/>
              <a:t>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688" y="2612504"/>
            <a:ext cx="3563888" cy="265971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469613"/>
            <a:ext cx="2664295" cy="2868136"/>
          </a:xfrm>
          <a:prstGeom prst="rect">
            <a:avLst/>
          </a:prstGeom>
        </p:spPr>
      </p:pic>
      <p:sp>
        <p:nvSpPr>
          <p:cNvPr id="10" name="TextBox 9"/>
          <p:cNvSpPr txBox="1"/>
          <p:nvPr/>
        </p:nvSpPr>
        <p:spPr>
          <a:xfrm>
            <a:off x="1979712" y="5301208"/>
            <a:ext cx="2736304" cy="1477328"/>
          </a:xfrm>
          <a:prstGeom prst="rect">
            <a:avLst/>
          </a:prstGeom>
          <a:noFill/>
        </p:spPr>
        <p:txBody>
          <a:bodyPr wrap="square" rtlCol="0">
            <a:spAutoFit/>
          </a:bodyPr>
          <a:lstStyle/>
          <a:p>
            <a:r>
              <a:rPr lang="de-DE" dirty="0"/>
              <a:t>Mit diesen kleinen Geschenken, gutem Essen oder Getränken, soll der Hausgeist, regelmäßig bei Laune gehalten</a:t>
            </a:r>
            <a:endParaRPr lang="en-US" dirty="0"/>
          </a:p>
        </p:txBody>
      </p:sp>
      <p:sp>
        <p:nvSpPr>
          <p:cNvPr id="11" name="TextBox 10"/>
          <p:cNvSpPr txBox="1"/>
          <p:nvPr/>
        </p:nvSpPr>
        <p:spPr>
          <a:xfrm>
            <a:off x="28889" y="1653342"/>
            <a:ext cx="1734799" cy="2031325"/>
          </a:xfrm>
          <a:prstGeom prst="rect">
            <a:avLst/>
          </a:prstGeom>
          <a:noFill/>
        </p:spPr>
        <p:txBody>
          <a:bodyPr wrap="square" rtlCol="0">
            <a:spAutoFit/>
          </a:bodyPr>
          <a:lstStyle/>
          <a:p>
            <a:r>
              <a:rPr lang="de-DE" dirty="0" smtClean="0"/>
              <a:t>Danach geht‘s nach Hause mit der Hoffnung , dass der Hausgeist zu Hause guter Dinge war</a:t>
            </a:r>
            <a:endParaRPr lang="en-US" dirty="0"/>
          </a:p>
        </p:txBody>
      </p:sp>
    </p:spTree>
    <p:extLst>
      <p:ext uri="{BB962C8B-B14F-4D97-AF65-F5344CB8AC3E}">
        <p14:creationId xmlns:p14="http://schemas.microsoft.com/office/powerpoint/2010/main" val="20041657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672916"/>
            <a:ext cx="5148064" cy="2052228"/>
          </a:xfrm>
        </p:spPr>
        <p:txBody>
          <a:bodyPr>
            <a:noAutofit/>
          </a:bodyPr>
          <a:lstStyle/>
          <a:p>
            <a:pPr marL="0" indent="0">
              <a:buNone/>
            </a:pPr>
            <a:r>
              <a:rPr lang="en-US" sz="13000" dirty="0" err="1" smtClean="0">
                <a:latin typeface="Algerian" panose="04020705040A02060702" pitchFamily="82" charset="0"/>
              </a:rPr>
              <a:t>Ende</a:t>
            </a:r>
            <a:endParaRPr lang="en-US" sz="13000" dirty="0">
              <a:latin typeface="Algerian" panose="04020705040A02060702" pitchFamily="8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1456" y="116632"/>
            <a:ext cx="4842128" cy="6552728"/>
          </a:xfrm>
          <a:prstGeom prst="rect">
            <a:avLst/>
          </a:prstGeom>
        </p:spPr>
      </p:pic>
    </p:spTree>
    <p:extLst>
      <p:ext uri="{BB962C8B-B14F-4D97-AF65-F5344CB8AC3E}">
        <p14:creationId xmlns:p14="http://schemas.microsoft.com/office/powerpoint/2010/main" val="38900111"/>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7931224"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09.10.2024</a:t>
            </a:r>
            <a:endParaRPr lang="en-US" sz="2400" dirty="0"/>
          </a:p>
        </p:txBody>
      </p:sp>
      <p:sp>
        <p:nvSpPr>
          <p:cNvPr id="6" name="TextBox 5"/>
          <p:cNvSpPr txBox="1"/>
          <p:nvPr/>
        </p:nvSpPr>
        <p:spPr>
          <a:xfrm>
            <a:off x="3203848" y="764704"/>
            <a:ext cx="5832648" cy="1477328"/>
          </a:xfrm>
          <a:prstGeom prst="rect">
            <a:avLst/>
          </a:prstGeom>
          <a:noFill/>
        </p:spPr>
        <p:txBody>
          <a:bodyPr wrap="square" rtlCol="0">
            <a:spAutoFit/>
          </a:bodyPr>
          <a:lstStyle/>
          <a:p>
            <a:r>
              <a:rPr lang="de-DE" dirty="0"/>
              <a:t>D</a:t>
            </a:r>
            <a:r>
              <a:rPr lang="de-DE" dirty="0" smtClean="0"/>
              <a:t>ie </a:t>
            </a:r>
            <a:r>
              <a:rPr lang="de-DE" dirty="0"/>
              <a:t>Universität liegt ziemlich im Grünen also am Rande der </a:t>
            </a:r>
            <a:r>
              <a:rPr lang="de-DE" dirty="0" smtClean="0"/>
              <a:t>Stadt, ungefähr </a:t>
            </a:r>
            <a:r>
              <a:rPr lang="de-DE" dirty="0"/>
              <a:t>20 km von </a:t>
            </a:r>
            <a:r>
              <a:rPr lang="de-DE" dirty="0" smtClean="0"/>
              <a:t>Hotel </a:t>
            </a:r>
            <a:r>
              <a:rPr lang="de-DE" dirty="0"/>
              <a:t>entfernt und </a:t>
            </a:r>
            <a:r>
              <a:rPr lang="de-DE" dirty="0" smtClean="0"/>
              <a:t>ungefähr </a:t>
            </a:r>
            <a:r>
              <a:rPr lang="de-DE" dirty="0"/>
              <a:t>10-15 km vom </a:t>
            </a:r>
            <a:r>
              <a:rPr lang="de-DE" dirty="0" smtClean="0"/>
              <a:t>Stadtzentrum .</a:t>
            </a:r>
          </a:p>
          <a:p>
            <a:r>
              <a:rPr lang="de-DE" dirty="0" smtClean="0"/>
              <a:t>Ich </a:t>
            </a:r>
            <a:r>
              <a:rPr lang="de-DE" dirty="0"/>
              <a:t>werde immer </a:t>
            </a:r>
            <a:r>
              <a:rPr lang="de-DE" dirty="0" smtClean="0"/>
              <a:t>rumgefahren und das hier ist auf dem Weg dorthin, dies eine lokale Motorrad Rikscha.</a:t>
            </a: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27438"/>
            <a:ext cx="2808312" cy="2383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564904"/>
            <a:ext cx="2785911" cy="2932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206752" y="2220244"/>
            <a:ext cx="3014536" cy="646331"/>
          </a:xfrm>
          <a:prstGeom prst="rect">
            <a:avLst/>
          </a:prstGeom>
          <a:noFill/>
        </p:spPr>
        <p:txBody>
          <a:bodyPr wrap="square" rtlCol="0">
            <a:spAutoFit/>
          </a:bodyPr>
          <a:lstStyle/>
          <a:p>
            <a:r>
              <a:rPr lang="de-DE" dirty="0" smtClean="0"/>
              <a:t>.. Dann geht‘s über eine Fluss </a:t>
            </a:r>
          </a:p>
          <a:p>
            <a:r>
              <a:rPr lang="de-DE" dirty="0" smtClean="0"/>
              <a:t>und dann ins UIN Gelände</a:t>
            </a:r>
          </a:p>
        </p:txBody>
      </p:sp>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1288" y="2242031"/>
            <a:ext cx="2617542" cy="1778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193141" y="2844787"/>
            <a:ext cx="2664296" cy="1200329"/>
          </a:xfrm>
          <a:prstGeom prst="rect">
            <a:avLst/>
          </a:prstGeom>
          <a:noFill/>
        </p:spPr>
        <p:txBody>
          <a:bodyPr wrap="square" rtlCol="0">
            <a:spAutoFit/>
          </a:bodyPr>
          <a:lstStyle/>
          <a:p>
            <a:r>
              <a:rPr lang="de-DE" dirty="0" smtClean="0"/>
              <a:t>.. Wie man es von einer Islamischen Uni erwartet, ist am Eingang gleich die Moschee</a:t>
            </a:r>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0996" y="4042667"/>
            <a:ext cx="5189476" cy="2815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204883" y="5501778"/>
            <a:ext cx="3014536" cy="1200329"/>
          </a:xfrm>
          <a:prstGeom prst="rect">
            <a:avLst/>
          </a:prstGeom>
          <a:noFill/>
        </p:spPr>
        <p:txBody>
          <a:bodyPr wrap="square" rtlCol="0">
            <a:spAutoFit/>
          </a:bodyPr>
          <a:lstStyle/>
          <a:p>
            <a:r>
              <a:rPr lang="de-DE" dirty="0" smtClean="0"/>
              <a:t>.. Und das häufigste Verkehrs-mittel in </a:t>
            </a:r>
            <a:r>
              <a:rPr lang="de-DE" dirty="0"/>
              <a:t>M</a:t>
            </a:r>
            <a:r>
              <a:rPr lang="de-DE" dirty="0" smtClean="0"/>
              <a:t>edan auch unter den Studenten, ordentlich aufgereiht</a:t>
            </a:r>
          </a:p>
        </p:txBody>
      </p:sp>
    </p:spTree>
    <p:extLst>
      <p:ext uri="{BB962C8B-B14F-4D97-AF65-F5344CB8AC3E}">
        <p14:creationId xmlns:p14="http://schemas.microsoft.com/office/powerpoint/2010/main" val="20266449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6069" y="3140968"/>
            <a:ext cx="3600400" cy="3416320"/>
          </a:xfrm>
          <a:prstGeom prst="rect">
            <a:avLst/>
          </a:prstGeom>
          <a:noFill/>
          <a:ln>
            <a:noFill/>
          </a:ln>
        </p:spPr>
        <p:txBody>
          <a:bodyPr wrap="square" rtlCol="0">
            <a:spAutoFit/>
          </a:bodyPr>
          <a:lstStyle/>
          <a:p>
            <a:r>
              <a:rPr lang="de-DE" dirty="0" smtClean="0"/>
              <a:t>In der Nähe des Hotels ist es gar nicht so einfach einen Spaziergang zu machen, wenn es dunkel wird.  </a:t>
            </a:r>
          </a:p>
          <a:p>
            <a:r>
              <a:rPr lang="de-DE" dirty="0" smtClean="0"/>
              <a:t>Da muss man  aufpassen, es sind große Löcher im Gehweg wo man dann in den Müll Kanal fahren würde, das will man natürlich nicht.</a:t>
            </a:r>
          </a:p>
          <a:p>
            <a:r>
              <a:rPr lang="de-DE" dirty="0" smtClean="0"/>
              <a:t>Heute morgen war ich beim Schwimmen, ein kleiner Swimmingpool 4 x 5 m etwa,  sehr angenehm und auch das Hotel  inklusive Frühstück ist super</a:t>
            </a:r>
            <a:endParaRPr lang="en-US" dirty="0" smtClean="0"/>
          </a:p>
        </p:txBody>
      </p:sp>
      <p:sp>
        <p:nvSpPr>
          <p:cNvPr id="5" name="Title 1"/>
          <p:cNvSpPr txBox="1">
            <a:spLocks/>
          </p:cNvSpPr>
          <p:nvPr/>
        </p:nvSpPr>
        <p:spPr>
          <a:xfrm>
            <a:off x="457200" y="274638"/>
            <a:ext cx="7931224"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10./11.10.2024</a:t>
            </a:r>
            <a:endParaRPr lang="en-US" sz="24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735044"/>
            <a:ext cx="4952126" cy="278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264061" y="747293"/>
            <a:ext cx="3744416" cy="2031325"/>
          </a:xfrm>
          <a:prstGeom prst="rect">
            <a:avLst/>
          </a:prstGeom>
          <a:noFill/>
        </p:spPr>
        <p:txBody>
          <a:bodyPr wrap="square" rtlCol="0">
            <a:spAutoFit/>
          </a:bodyPr>
          <a:lstStyle/>
          <a:p>
            <a:r>
              <a:rPr lang="de-DE" dirty="0" smtClean="0"/>
              <a:t>Der Markt ist anscheinend die ganze Woche lang und es scheint aber eine außergewöhnliche Veranstaltung zu sein. Das Essen / die Getränke sind sehr schmackhaft, habe aber trotzdem an einem Tag was nicht so bekömmliches  zu mir genommen.</a:t>
            </a:r>
            <a:endParaRPr lang="de-DE"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900" y="3573016"/>
            <a:ext cx="4929729" cy="3141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3687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5536" y="158942"/>
            <a:ext cx="7931224"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12.10.2024</a:t>
            </a:r>
            <a:endParaRPr lang="en-US" sz="2400" dirty="0"/>
          </a:p>
        </p:txBody>
      </p:sp>
      <p:sp>
        <p:nvSpPr>
          <p:cNvPr id="4" name="TextBox 3"/>
          <p:cNvSpPr txBox="1"/>
          <p:nvPr/>
        </p:nvSpPr>
        <p:spPr>
          <a:xfrm>
            <a:off x="6290682" y="116632"/>
            <a:ext cx="2520280" cy="6740307"/>
          </a:xfrm>
          <a:prstGeom prst="rect">
            <a:avLst/>
          </a:prstGeom>
          <a:noFill/>
        </p:spPr>
        <p:txBody>
          <a:bodyPr wrap="square" rtlCol="0">
            <a:spAutoFit/>
          </a:bodyPr>
          <a:lstStyle/>
          <a:p>
            <a:r>
              <a:rPr lang="de-DE" dirty="0"/>
              <a:t>Heute am Samstag gibt es eine ganze Menge zu berichten auch wenn ich von dem was hier gesprochen wurde, leider sehr wenig verstanden habe. </a:t>
            </a:r>
            <a:endParaRPr lang="en-US" dirty="0"/>
          </a:p>
          <a:p>
            <a:r>
              <a:rPr lang="de-DE" dirty="0"/>
              <a:t>Es handelt sich um ein Treffen, dass sich übersetzt Begutachtungsteam der </a:t>
            </a:r>
            <a:r>
              <a:rPr lang="de-DE" dirty="0" smtClean="0"/>
              <a:t>Hochschul-</a:t>
            </a:r>
            <a:r>
              <a:rPr lang="de-DE" dirty="0" err="1" smtClean="0"/>
              <a:t>Akkreditierungstelle</a:t>
            </a:r>
            <a:r>
              <a:rPr lang="de-DE" dirty="0" smtClean="0"/>
              <a:t> </a:t>
            </a:r>
            <a:r>
              <a:rPr lang="de-DE" dirty="0"/>
              <a:t>nennt. Das ist zwar auch unverständlich, also offensichtlich treffen sich dann mit UIN als Gastgeberin die die islamischen Universitäten des Landes. Eingeladen darunter die ä</a:t>
            </a:r>
            <a:r>
              <a:rPr lang="de-DE" dirty="0" smtClean="0"/>
              <a:t>lteste </a:t>
            </a:r>
            <a:r>
              <a:rPr lang="de-DE" dirty="0"/>
              <a:t>Islamische U. von 1957 aus Jakarta</a:t>
            </a:r>
            <a:endParaRPr lang="en-US" dirty="0"/>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898" y="487271"/>
            <a:ext cx="5972784" cy="366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613" y="4365105"/>
            <a:ext cx="5200629" cy="2358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74001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95536" y="158942"/>
            <a:ext cx="5472608"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12.10.2024</a:t>
            </a:r>
            <a:endParaRPr lang="en-US"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2955858"/>
            <a:ext cx="4555993" cy="3137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764704"/>
            <a:ext cx="4216268"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004048" y="117693"/>
            <a:ext cx="3600400" cy="6463308"/>
          </a:xfrm>
          <a:prstGeom prst="rect">
            <a:avLst/>
          </a:prstGeom>
          <a:noFill/>
        </p:spPr>
        <p:txBody>
          <a:bodyPr wrap="square" rtlCol="0">
            <a:spAutoFit/>
          </a:bodyPr>
          <a:lstStyle/>
          <a:p>
            <a:r>
              <a:rPr lang="de-DE" dirty="0"/>
              <a:t>Das ganze ging so los, dass die hiesige Hochschule, d.h. die acht Fakultäten die es hier gibt, Exponate ausstellen und </a:t>
            </a:r>
            <a:r>
              <a:rPr lang="de-DE" dirty="0" smtClean="0"/>
              <a:t>so </a:t>
            </a:r>
            <a:r>
              <a:rPr lang="de-DE" dirty="0"/>
              <a:t>auch die Fakultät </a:t>
            </a:r>
            <a:r>
              <a:rPr lang="de-DE" dirty="0" smtClean="0"/>
              <a:t>„Science </a:t>
            </a:r>
            <a:r>
              <a:rPr lang="de-DE" dirty="0" err="1"/>
              <a:t>and</a:t>
            </a:r>
            <a:r>
              <a:rPr lang="de-DE" dirty="0"/>
              <a:t> </a:t>
            </a:r>
            <a:r>
              <a:rPr lang="de-DE" dirty="0" smtClean="0"/>
              <a:t>Technology“ </a:t>
            </a:r>
            <a:r>
              <a:rPr lang="de-DE" dirty="0"/>
              <a:t>und danach geht's zu einem Eröffnungsakt bei dem jede Menge Reden geschwungen werden unter anderem die Präsidentin, die aber wieder einen sehr lebendigen und witzigen Eindruck macht, danach kommt der Sekretär (also ein politischer Posten) </a:t>
            </a:r>
            <a:r>
              <a:rPr lang="de-DE"/>
              <a:t>von </a:t>
            </a:r>
            <a:r>
              <a:rPr lang="de-DE" smtClean="0"/>
              <a:t>Sumatra </a:t>
            </a:r>
            <a:r>
              <a:rPr lang="de-DE" dirty="0"/>
              <a:t>Nord-ist eine Provinz(grösser als Bayern) von Sumatra (grösser als Deutschland). Danach kommt der Rektor der islamischen Uni Jakarta, also der Ältesten , und hat sozusagen den höchsten Rang. Der ist ganz links in der Reihe (auf dem Eingangsbild) unter der Präsidentin oder Rektorin, die anderen Rektoren der anderen islamischen </a:t>
            </a:r>
            <a:r>
              <a:rPr lang="de-DE" dirty="0" smtClean="0"/>
              <a:t>UINs</a:t>
            </a:r>
            <a:endParaRPr lang="en-US" dirty="0"/>
          </a:p>
        </p:txBody>
      </p:sp>
    </p:spTree>
    <p:extLst>
      <p:ext uri="{BB962C8B-B14F-4D97-AF65-F5344CB8AC3E}">
        <p14:creationId xmlns:p14="http://schemas.microsoft.com/office/powerpoint/2010/main" val="1117987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24399</TotalTime>
  <Words>4452</Words>
  <Application>Microsoft Office PowerPoint</Application>
  <PresentationFormat>On-screen Show (4:3)</PresentationFormat>
  <Paragraphs>171</Paragraphs>
  <Slides>57</Slides>
  <Notes>0</Notes>
  <HiddenSlides>0</HiddenSlides>
  <MMClips>1</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On Sumatra</vt:lpstr>
      <vt:lpstr>07.10.2024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Sumatra</dc:title>
  <dc:creator>Klaus Roeder</dc:creator>
  <cp:lastModifiedBy>Klaus Roeder</cp:lastModifiedBy>
  <cp:revision>85</cp:revision>
  <dcterms:created xsi:type="dcterms:W3CDTF">2024-11-15T17:36:45Z</dcterms:created>
  <dcterms:modified xsi:type="dcterms:W3CDTF">2024-12-09T14:13:09Z</dcterms:modified>
</cp:coreProperties>
</file>